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9" r:id="rId2"/>
    <p:sldId id="310" r:id="rId3"/>
    <p:sldId id="311" r:id="rId4"/>
    <p:sldId id="280" r:id="rId5"/>
    <p:sldId id="265" r:id="rId6"/>
    <p:sldId id="268" r:id="rId7"/>
    <p:sldId id="287" r:id="rId8"/>
    <p:sldId id="269" r:id="rId9"/>
    <p:sldId id="300" r:id="rId10"/>
    <p:sldId id="274" r:id="rId11"/>
    <p:sldId id="288" r:id="rId12"/>
    <p:sldId id="289" r:id="rId13"/>
    <p:sldId id="290" r:id="rId14"/>
    <p:sldId id="299" r:id="rId15"/>
    <p:sldId id="306" r:id="rId16"/>
    <p:sldId id="308" r:id="rId17"/>
    <p:sldId id="309" r:id="rId18"/>
    <p:sldId id="29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F36"/>
    <a:srgbClr val="B71F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58259" autoAdjust="0"/>
  </p:normalViewPr>
  <p:slideViewPr>
    <p:cSldViewPr>
      <p:cViewPr varScale="1">
        <p:scale>
          <a:sx n="50" d="100"/>
          <a:sy n="50" d="100"/>
        </p:scale>
        <p:origin x="1092"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A778F2-2408-40BF-968F-896C53A9C5E6}" type="datetimeFigureOut">
              <a:rPr lang="en-GB" smtClean="0"/>
              <a:t>21/06/2017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0B6447-90F3-49C7-A019-27047108EED0}" type="slidenum">
              <a:rPr lang="en-GB" smtClean="0"/>
              <a:t>‹#›</a:t>
            </a:fld>
            <a:endParaRPr lang="en-GB"/>
          </a:p>
        </p:txBody>
      </p:sp>
    </p:spTree>
    <p:extLst>
      <p:ext uri="{BB962C8B-B14F-4D97-AF65-F5344CB8AC3E}">
        <p14:creationId xmlns:p14="http://schemas.microsoft.com/office/powerpoint/2010/main" val="2024979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GB" dirty="0" smtClean="0"/>
              <a:t>This presentation is designed as a starting point, to be adapted to your</a:t>
            </a:r>
            <a:r>
              <a:rPr lang="en-GB" baseline="0" dirty="0" smtClean="0"/>
              <a:t> own school context. </a:t>
            </a:r>
            <a:endParaRPr lang="en-GB" dirty="0"/>
          </a:p>
        </p:txBody>
      </p:sp>
      <p:sp>
        <p:nvSpPr>
          <p:cNvPr id="4" name="Slide Number Placeholder 3"/>
          <p:cNvSpPr>
            <a:spLocks noGrp="1"/>
          </p:cNvSpPr>
          <p:nvPr>
            <p:ph type="sldNum" sz="quarter" idx="10"/>
          </p:nvPr>
        </p:nvSpPr>
        <p:spPr/>
        <p:txBody>
          <a:bodyPr/>
          <a:lstStyle/>
          <a:p>
            <a:fld id="{E9E50561-7935-409E-8C88-949052C8D1F0}" type="slidenum">
              <a:rPr lang="en-GB" smtClean="0"/>
              <a:pPr/>
              <a:t>1</a:t>
            </a:fld>
            <a:endParaRPr lang="en-GB"/>
          </a:p>
        </p:txBody>
      </p:sp>
    </p:spTree>
    <p:extLst>
      <p:ext uri="{BB962C8B-B14F-4D97-AF65-F5344CB8AC3E}">
        <p14:creationId xmlns:p14="http://schemas.microsoft.com/office/powerpoint/2010/main" val="2783197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Ask</a:t>
            </a:r>
            <a:r>
              <a:rPr lang="en-GB" baseline="0" dirty="0" smtClean="0"/>
              <a:t> the audience to try this one themselves, using “bar models”</a:t>
            </a:r>
            <a:endParaRPr lang="en-GB" dirty="0"/>
          </a:p>
        </p:txBody>
      </p:sp>
      <p:sp>
        <p:nvSpPr>
          <p:cNvPr id="4" name="Slide Number Placeholder 3"/>
          <p:cNvSpPr>
            <a:spLocks noGrp="1"/>
          </p:cNvSpPr>
          <p:nvPr>
            <p:ph type="sldNum" sz="quarter" idx="10"/>
          </p:nvPr>
        </p:nvSpPr>
        <p:spPr/>
        <p:txBody>
          <a:bodyPr/>
          <a:lstStyle/>
          <a:p>
            <a:fld id="{E9E50561-7935-409E-8C88-949052C8D1F0}" type="slidenum">
              <a:rPr lang="en-GB" smtClean="0"/>
              <a:pPr/>
              <a:t>12</a:t>
            </a:fld>
            <a:endParaRPr lang="en-GB"/>
          </a:p>
        </p:txBody>
      </p:sp>
    </p:spTree>
    <p:extLst>
      <p:ext uri="{BB962C8B-B14F-4D97-AF65-F5344CB8AC3E}">
        <p14:creationId xmlns:p14="http://schemas.microsoft.com/office/powerpoint/2010/main" val="2793651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Co through the solution – explain students</a:t>
            </a:r>
            <a:r>
              <a:rPr lang="en-GB" baseline="0" dirty="0" smtClean="0"/>
              <a:t> get to practice a lot of easier ones when learning this method!!</a:t>
            </a:r>
            <a:endParaRPr lang="en-GB" dirty="0"/>
          </a:p>
        </p:txBody>
      </p:sp>
      <p:sp>
        <p:nvSpPr>
          <p:cNvPr id="4" name="Slide Number Placeholder 3"/>
          <p:cNvSpPr>
            <a:spLocks noGrp="1"/>
          </p:cNvSpPr>
          <p:nvPr>
            <p:ph type="sldNum" sz="quarter" idx="10"/>
          </p:nvPr>
        </p:nvSpPr>
        <p:spPr/>
        <p:txBody>
          <a:bodyPr/>
          <a:lstStyle/>
          <a:p>
            <a:fld id="{E9E50561-7935-409E-8C88-949052C8D1F0}" type="slidenum">
              <a:rPr lang="en-GB" smtClean="0"/>
              <a:pPr/>
              <a:t>13</a:t>
            </a:fld>
            <a:endParaRPr lang="en-GB"/>
          </a:p>
        </p:txBody>
      </p:sp>
    </p:spTree>
    <p:extLst>
      <p:ext uri="{BB962C8B-B14F-4D97-AF65-F5344CB8AC3E}">
        <p14:creationId xmlns:p14="http://schemas.microsoft.com/office/powerpoint/2010/main" val="3825884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also</a:t>
            </a:r>
            <a:r>
              <a:rPr lang="en-US" baseline="0" dirty="0" smtClean="0"/>
              <a:t> ties in with another cornerstone, mathematical thinking.  </a:t>
            </a:r>
            <a:r>
              <a:rPr lang="en-US" dirty="0" smtClean="0"/>
              <a:t>Lessons have a variety</a:t>
            </a:r>
            <a:r>
              <a:rPr lang="en-US" baseline="0" dirty="0" smtClean="0"/>
              <a:t> of these elements to </a:t>
            </a:r>
            <a:r>
              <a:rPr lang="en-GB" dirty="0" smtClean="0"/>
              <a:t>build in and pre-empt misconceptions  in panning to unpick learning and understanding.</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Learning</a:t>
            </a:r>
            <a:r>
              <a:rPr lang="en-GB" baseline="0" dirty="0" smtClean="0"/>
              <a:t> is generalisation. We want children to think like mathematicians. Not just DO maths…</a:t>
            </a:r>
            <a:endParaRPr lang="en-GB" dirty="0" smtClean="0"/>
          </a:p>
          <a:p>
            <a:endParaRPr lang="en-GB" dirty="0"/>
          </a:p>
        </p:txBody>
      </p:sp>
      <p:sp>
        <p:nvSpPr>
          <p:cNvPr id="4" name="Slide Number Placeholder 3"/>
          <p:cNvSpPr>
            <a:spLocks noGrp="1"/>
          </p:cNvSpPr>
          <p:nvPr>
            <p:ph type="sldNum" sz="quarter" idx="10"/>
          </p:nvPr>
        </p:nvSpPr>
        <p:spPr/>
        <p:txBody>
          <a:bodyPr/>
          <a:lstStyle/>
          <a:p>
            <a:fld id="{E9E50561-7935-409E-8C88-949052C8D1F0}" type="slidenum">
              <a:rPr lang="en-GB" smtClean="0"/>
              <a:pPr/>
              <a:t>14</a:t>
            </a:fld>
            <a:endParaRPr lang="en-GB"/>
          </a:p>
        </p:txBody>
      </p:sp>
    </p:spTree>
    <p:extLst>
      <p:ext uri="{BB962C8B-B14F-4D97-AF65-F5344CB8AC3E}">
        <p14:creationId xmlns:p14="http://schemas.microsoft.com/office/powerpoint/2010/main" val="83621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To</a:t>
            </a:r>
            <a:r>
              <a:rPr lang="en-GB" baseline="0" dirty="0" smtClean="0"/>
              <a:t> support the development of language, Mathematics Mastery lessons all include “talk tasks”.  These are also designed to again develop mathematical thinking and conceptual understanding at the same time – discussing and doing the maths together helps with this</a:t>
            </a:r>
            <a:endParaRPr lang="en-GB" dirty="0"/>
          </a:p>
        </p:txBody>
      </p:sp>
      <p:sp>
        <p:nvSpPr>
          <p:cNvPr id="4" name="Slide Number Placeholder 3"/>
          <p:cNvSpPr>
            <a:spLocks noGrp="1"/>
          </p:cNvSpPr>
          <p:nvPr>
            <p:ph type="sldNum" sz="quarter" idx="10"/>
          </p:nvPr>
        </p:nvSpPr>
        <p:spPr/>
        <p:txBody>
          <a:bodyPr/>
          <a:lstStyle/>
          <a:p>
            <a:fld id="{442F9D8C-9A11-D844-A70C-94F438858819}" type="slidenum">
              <a:rPr lang="en-US" smtClean="0"/>
              <a:pPr/>
              <a:t>15</a:t>
            </a:fld>
            <a:endParaRPr lang="en-US"/>
          </a:p>
        </p:txBody>
      </p:sp>
    </p:spTree>
    <p:extLst>
      <p:ext uri="{BB962C8B-B14F-4D97-AF65-F5344CB8AC3E}">
        <p14:creationId xmlns:p14="http://schemas.microsoft.com/office/powerpoint/2010/main" val="363076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a:t>
            </a:r>
            <a:r>
              <a:rPr lang="en-GB" baseline="0" dirty="0" smtClean="0"/>
              <a:t> people find it hard to see how we can challenge students who have already been successful in mathematics whilst studying the same area/content as those who need to “catch up”.  This slide gives some examples of questions that, although they are about place value which is the fundamental building block of mathematics, are thought provoking  and challenging.  One of the key aims of Mathematics Mastery is to enable students to see things in a variety of different ways, so the last question is also key here – as well as providing challenge through the first three questions being phrased in a possibly unfamiliar manner, there is also the challenge of explaining and proving using a variety of representations.  This helps both to deepen understanding and set students up for facing more and more complex and unfamiliar problems as they progress through the curriculum.</a:t>
            </a:r>
            <a:endParaRPr lang="en-GB" dirty="0"/>
          </a:p>
        </p:txBody>
      </p:sp>
      <p:sp>
        <p:nvSpPr>
          <p:cNvPr id="4" name="Slide Number Placeholder 3"/>
          <p:cNvSpPr>
            <a:spLocks noGrp="1"/>
          </p:cNvSpPr>
          <p:nvPr>
            <p:ph type="sldNum" sz="quarter" idx="10"/>
          </p:nvPr>
        </p:nvSpPr>
        <p:spPr/>
        <p:txBody>
          <a:bodyPr/>
          <a:lstStyle/>
          <a:p>
            <a:fld id="{DA0B6447-90F3-49C7-A019-27047108EED0}" type="slidenum">
              <a:rPr lang="en-GB" smtClean="0"/>
              <a:t>16</a:t>
            </a:fld>
            <a:endParaRPr lang="en-GB"/>
          </a:p>
        </p:txBody>
      </p:sp>
    </p:spTree>
    <p:extLst>
      <p:ext uri="{BB962C8B-B14F-4D97-AF65-F5344CB8AC3E}">
        <p14:creationId xmlns:p14="http://schemas.microsoft.com/office/powerpoint/2010/main" val="1791731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another example of a challenging task from just</a:t>
            </a:r>
            <a:r>
              <a:rPr lang="en-GB" baseline="0" dirty="0" smtClean="0"/>
              <a:t> the second week of Year 7.  </a:t>
            </a:r>
            <a:r>
              <a:rPr lang="en-GB" i="1" baseline="0" dirty="0" smtClean="0"/>
              <a:t>(Perhaps give some time for the parents to try this) </a:t>
            </a:r>
            <a:r>
              <a:rPr lang="en-GB" baseline="0" dirty="0" smtClean="0"/>
              <a:t>After a little thought, it is reasonably easy to see that the top pair of sums will have the same answer whatever the values of A, B, C etc.  In the second pair however, examples this would be true if all the letters have the same numerical value, but usually won’t be.  It’s a really challenging question to come up with sets of values for which the sums will and won’t be equal.  Even though we’re not expecting formal algebraic solutions (remember that comes later), we are encouraging students to explore and to start to make general statements so they’re ready for algebra when they do meet it.</a:t>
            </a:r>
          </a:p>
          <a:p>
            <a:r>
              <a:rPr lang="en-GB" baseline="0" dirty="0" smtClean="0"/>
              <a:t>Throughout the year, we will be challenging all pupils to show their understanding through questions like:</a:t>
            </a:r>
          </a:p>
          <a:p>
            <a:r>
              <a:rPr lang="en-GB" dirty="0" smtClean="0"/>
              <a:t>Is that the only answer?</a:t>
            </a:r>
          </a:p>
          <a:p>
            <a:r>
              <a:rPr lang="en-GB" dirty="0" smtClean="0"/>
              <a:t>Can you prove it?</a:t>
            </a:r>
          </a:p>
          <a:p>
            <a:r>
              <a:rPr lang="en-GB" dirty="0" smtClean="0"/>
              <a:t>What can we ask next?</a:t>
            </a:r>
          </a:p>
          <a:p>
            <a:r>
              <a:rPr lang="en-GB" dirty="0" smtClean="0"/>
              <a:t>From the highest attainers,</a:t>
            </a:r>
            <a:r>
              <a:rPr lang="en-GB" baseline="0" dirty="0" smtClean="0"/>
              <a:t> we will be expecting great things, again challenging them to think mathematically as well as do the mathematical procedures so they can meet the demands of new, more demanding, GCSE and A level they will sit.</a:t>
            </a:r>
            <a:endParaRPr lang="en-GB" dirty="0"/>
          </a:p>
        </p:txBody>
      </p:sp>
      <p:sp>
        <p:nvSpPr>
          <p:cNvPr id="4" name="Slide Number Placeholder 3"/>
          <p:cNvSpPr>
            <a:spLocks noGrp="1"/>
          </p:cNvSpPr>
          <p:nvPr>
            <p:ph type="sldNum" sz="quarter" idx="10"/>
          </p:nvPr>
        </p:nvSpPr>
        <p:spPr/>
        <p:txBody>
          <a:bodyPr/>
          <a:lstStyle/>
          <a:p>
            <a:fld id="{5FF69BD5-64B1-4008-A42A-B10990A5E8BB}" type="slidenum">
              <a:rPr lang="en-GB" smtClean="0"/>
              <a:pPr/>
              <a:t>17</a:t>
            </a:fld>
            <a:endParaRPr lang="en-GB"/>
          </a:p>
        </p:txBody>
      </p:sp>
    </p:spTree>
    <p:extLst>
      <p:ext uri="{BB962C8B-B14F-4D97-AF65-F5344CB8AC3E}">
        <p14:creationId xmlns:p14="http://schemas.microsoft.com/office/powerpoint/2010/main" val="1775558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Every few years, </a:t>
            </a:r>
            <a:r>
              <a:rPr lang="en-GB" dirty="0" err="1" smtClean="0"/>
              <a:t>OfSTED</a:t>
            </a:r>
            <a:r>
              <a:rPr lang="en-GB" dirty="0" smtClean="0"/>
              <a:t> produce a report on what</a:t>
            </a:r>
            <a:r>
              <a:rPr lang="en-GB" baseline="0" dirty="0" smtClean="0"/>
              <a:t> works in the mathematics classroom.  These features are from the most recent report and you will see that the ideas from the Mathematics Mastery approach feature heavily.  We’re really excited to be part of the partnership and are looking forward to working together as a team and with our partner schools to keep </a:t>
            </a:r>
            <a:r>
              <a:rPr lang="en-GB" baseline="0" smtClean="0"/>
              <a:t>improving mathematics here at ______!</a:t>
            </a:r>
            <a:endParaRPr lang="en-GB" dirty="0"/>
          </a:p>
        </p:txBody>
      </p:sp>
      <p:sp>
        <p:nvSpPr>
          <p:cNvPr id="4" name="Slide Number Placeholder 3"/>
          <p:cNvSpPr>
            <a:spLocks noGrp="1"/>
          </p:cNvSpPr>
          <p:nvPr>
            <p:ph type="sldNum" sz="quarter" idx="10"/>
          </p:nvPr>
        </p:nvSpPr>
        <p:spPr/>
        <p:txBody>
          <a:bodyPr/>
          <a:lstStyle/>
          <a:p>
            <a:fld id="{DA0B6447-90F3-49C7-A019-27047108EED0}" type="slidenum">
              <a:rPr lang="en-GB" smtClean="0"/>
              <a:t>18</a:t>
            </a:fld>
            <a:endParaRPr lang="en-GB"/>
          </a:p>
        </p:txBody>
      </p:sp>
    </p:spTree>
    <p:extLst>
      <p:ext uri="{BB962C8B-B14F-4D97-AF65-F5344CB8AC3E}">
        <p14:creationId xmlns:p14="http://schemas.microsoft.com/office/powerpoint/2010/main" val="354109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Here’s an example Mathematics Mastery activity for</a:t>
            </a:r>
            <a:r>
              <a:rPr lang="en-GB" baseline="0" dirty="0" smtClean="0"/>
              <a:t> you to try – are these results sometimes, always or never true?  Can you prove your results? </a:t>
            </a:r>
          </a:p>
          <a:p>
            <a:endParaRPr lang="en-GB" baseline="0" dirty="0" smtClean="0"/>
          </a:p>
          <a:p>
            <a:r>
              <a:rPr lang="en-GB" baseline="0" dirty="0" smtClean="0"/>
              <a:t>(You may like to provide multi-link here!)</a:t>
            </a:r>
            <a:endParaRPr lang="en-GB" dirty="0"/>
          </a:p>
        </p:txBody>
      </p:sp>
      <p:sp>
        <p:nvSpPr>
          <p:cNvPr id="4" name="Slide Number Placeholder 3"/>
          <p:cNvSpPr>
            <a:spLocks noGrp="1"/>
          </p:cNvSpPr>
          <p:nvPr>
            <p:ph type="sldNum" sz="quarter" idx="10"/>
          </p:nvPr>
        </p:nvSpPr>
        <p:spPr/>
        <p:txBody>
          <a:bodyPr/>
          <a:lstStyle/>
          <a:p>
            <a:fld id="{DA0B6447-90F3-49C7-A019-27047108EED0}" type="slidenum">
              <a:rPr lang="en-GB" smtClean="0"/>
              <a:t>4</a:t>
            </a:fld>
            <a:endParaRPr lang="en-GB"/>
          </a:p>
        </p:txBody>
      </p:sp>
    </p:spTree>
    <p:extLst>
      <p:ext uri="{BB962C8B-B14F-4D97-AF65-F5344CB8AC3E}">
        <p14:creationId xmlns:p14="http://schemas.microsoft.com/office/powerpoint/2010/main" val="3810214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sz="1200" dirty="0" smtClean="0"/>
              <a:t>These are the four cornerstones</a:t>
            </a:r>
            <a:r>
              <a:rPr lang="en-GB" sz="1200" baseline="0" dirty="0" smtClean="0"/>
              <a:t> of the Mathematics Mastery approach – problem solving at the heart with emphasis on developing students’ conceptual understanding to ensure procedural fluency, deepening mathematical thinking and with consistent focus on correct mathematical language and good communication of solutions.  </a:t>
            </a:r>
            <a:endParaRPr lang="en-GB" sz="1200" dirty="0" smtClean="0"/>
          </a:p>
        </p:txBody>
      </p:sp>
      <p:sp>
        <p:nvSpPr>
          <p:cNvPr id="4" name="Slide Number Placeholder 3"/>
          <p:cNvSpPr>
            <a:spLocks noGrp="1"/>
          </p:cNvSpPr>
          <p:nvPr>
            <p:ph type="sldNum" sz="quarter" idx="10"/>
          </p:nvPr>
        </p:nvSpPr>
        <p:spPr/>
        <p:txBody>
          <a:bodyPr/>
          <a:lstStyle/>
          <a:p>
            <a:fld id="{442F9D8C-9A11-D844-A70C-94F438858819}" type="slidenum">
              <a:rPr lang="en-US" smtClean="0"/>
              <a:pPr/>
              <a:t>5</a:t>
            </a:fld>
            <a:endParaRPr lang="en-US"/>
          </a:p>
        </p:txBody>
      </p:sp>
    </p:spTree>
    <p:extLst>
      <p:ext uri="{BB962C8B-B14F-4D97-AF65-F5344CB8AC3E}">
        <p14:creationId xmlns:p14="http://schemas.microsoft.com/office/powerpoint/2010/main" val="548692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a:t>
            </a:r>
            <a:r>
              <a:rPr lang="en-GB" baseline="0" dirty="0" smtClean="0"/>
              <a:t> quote comes from the 2014 National Curriculum – it explicitly aims for </a:t>
            </a:r>
            <a:r>
              <a:rPr lang="en-GB" b="1" baseline="0" dirty="0" smtClean="0"/>
              <a:t>mastery for all </a:t>
            </a:r>
            <a:r>
              <a:rPr lang="en-GB" baseline="0" dirty="0" smtClean="0"/>
              <a:t>rather than rushing a small proportion through more and more content.</a:t>
            </a:r>
            <a:endParaRPr lang="en-GB" dirty="0"/>
          </a:p>
        </p:txBody>
      </p:sp>
      <p:sp>
        <p:nvSpPr>
          <p:cNvPr id="4" name="Slide Number Placeholder 3"/>
          <p:cNvSpPr>
            <a:spLocks noGrp="1"/>
          </p:cNvSpPr>
          <p:nvPr>
            <p:ph type="sldNum" sz="quarter" idx="10"/>
          </p:nvPr>
        </p:nvSpPr>
        <p:spPr/>
        <p:txBody>
          <a:bodyPr/>
          <a:lstStyle/>
          <a:p>
            <a:fld id="{442F9D8C-9A11-D844-A70C-94F438858819}" type="slidenum">
              <a:rPr lang="en-US" smtClean="0"/>
              <a:pPr/>
              <a:t>6</a:t>
            </a:fld>
            <a:endParaRPr lang="en-US"/>
          </a:p>
        </p:txBody>
      </p:sp>
    </p:spTree>
    <p:extLst>
      <p:ext uri="{BB962C8B-B14F-4D97-AF65-F5344CB8AC3E}">
        <p14:creationId xmlns:p14="http://schemas.microsoft.com/office/powerpoint/2010/main" val="2486237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GB" sz="1200" dirty="0" smtClean="0"/>
          </a:p>
          <a:p>
            <a:pPr>
              <a:buNone/>
            </a:pPr>
            <a:r>
              <a:rPr lang="en-GB" sz="1200" dirty="0" smtClean="0"/>
              <a:t>In line with 2014 National Curriculum, there</a:t>
            </a:r>
            <a:r>
              <a:rPr lang="en-GB" sz="1200" baseline="0" dirty="0" smtClean="0"/>
              <a:t> is n</a:t>
            </a:r>
            <a:r>
              <a:rPr lang="en-GB" sz="1200" dirty="0" smtClean="0"/>
              <a:t>o “racing ahead”</a:t>
            </a:r>
          </a:p>
          <a:p>
            <a:pPr>
              <a:buNone/>
            </a:pPr>
            <a:r>
              <a:rPr lang="en-GB" sz="1200" dirty="0" smtClean="0"/>
              <a:t>Opportunities are provided throughout Mathematics Mastery for pupils to use reasoning skills to make connections between prior knowledge and newly presented material. These connections will help foster a deeper understanding of the maths concepts.</a:t>
            </a:r>
          </a:p>
          <a:p>
            <a:pPr>
              <a:buNone/>
            </a:pPr>
            <a:r>
              <a:rPr lang="en-GB" sz="1200" dirty="0" smtClean="0"/>
              <a:t>There is a huge emphasis in the early months on ensuring</a:t>
            </a:r>
            <a:r>
              <a:rPr lang="en-GB" sz="1200" baseline="0" dirty="0" smtClean="0"/>
              <a:t> number rules are learned and understood so they can be called upon </a:t>
            </a:r>
            <a:r>
              <a:rPr lang="en-GB" sz="1200" baseline="0" dirty="0" err="1" smtClean="0"/>
              <a:t>relaibly</a:t>
            </a:r>
            <a:r>
              <a:rPr lang="en-GB" sz="1200" baseline="0" dirty="0" smtClean="0"/>
              <a:t> when studying other areas of mathematics.</a:t>
            </a:r>
            <a:endParaRPr lang="en-GB" sz="1200" dirty="0" smtClean="0"/>
          </a:p>
          <a:p>
            <a:pPr>
              <a:buNone/>
            </a:pPr>
            <a:r>
              <a:rPr lang="en-GB" sz="1200" dirty="0" smtClean="0"/>
              <a:t>Traditional algorithms are meaningfully taught</a:t>
            </a:r>
            <a:r>
              <a:rPr lang="en-GB" sz="1200" baseline="0" dirty="0" smtClean="0"/>
              <a:t> so that c</a:t>
            </a:r>
            <a:r>
              <a:rPr lang="en-GB" dirty="0" smtClean="0"/>
              <a:t>omprehension, calculation and problem solving developed simultaneously. </a:t>
            </a:r>
          </a:p>
          <a:p>
            <a:pPr>
              <a:buNone/>
            </a:pPr>
            <a:endParaRPr lang="en-GB" sz="1200" dirty="0" smtClean="0"/>
          </a:p>
          <a:p>
            <a:endParaRPr lang="en-GB" dirty="0"/>
          </a:p>
        </p:txBody>
      </p:sp>
      <p:sp>
        <p:nvSpPr>
          <p:cNvPr id="4" name="Slide Number Placeholder 3"/>
          <p:cNvSpPr>
            <a:spLocks noGrp="1"/>
          </p:cNvSpPr>
          <p:nvPr>
            <p:ph type="sldNum" sz="quarter" idx="10"/>
          </p:nvPr>
        </p:nvSpPr>
        <p:spPr/>
        <p:txBody>
          <a:bodyPr/>
          <a:lstStyle/>
          <a:p>
            <a:fld id="{E9E50561-7935-409E-8C88-949052C8D1F0}" type="slidenum">
              <a:rPr lang="en-GB" smtClean="0"/>
              <a:pPr/>
              <a:t>7</a:t>
            </a:fld>
            <a:endParaRPr lang="en-GB"/>
          </a:p>
        </p:txBody>
      </p:sp>
    </p:spTree>
    <p:extLst>
      <p:ext uri="{BB962C8B-B14F-4D97-AF65-F5344CB8AC3E}">
        <p14:creationId xmlns:p14="http://schemas.microsoft.com/office/powerpoint/2010/main" val="864743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Following the Mathematics Mastery curriculum</a:t>
            </a:r>
            <a:r>
              <a:rPr lang="en-GB" baseline="0" dirty="0" smtClean="0"/>
              <a:t> in Year 7, </a:t>
            </a:r>
            <a:r>
              <a:rPr lang="en-GB" b="1" baseline="0" dirty="0" smtClean="0"/>
              <a:t>ALL students will study the material highlighted on the middle row</a:t>
            </a:r>
            <a:r>
              <a:rPr lang="en-GB" baseline="0" dirty="0" smtClean="0"/>
              <a:t>.  Coaching material will be provided to support lower attainers as will suggested tasks to support higher attainers to cover the same material in greater depth – not “extra maths” but challenging work in the same content area.</a:t>
            </a:r>
            <a:endParaRPr lang="en-GB" dirty="0"/>
          </a:p>
        </p:txBody>
      </p:sp>
      <p:sp>
        <p:nvSpPr>
          <p:cNvPr id="4" name="Slide Number Placeholder 3"/>
          <p:cNvSpPr>
            <a:spLocks noGrp="1"/>
          </p:cNvSpPr>
          <p:nvPr>
            <p:ph type="sldNum" sz="quarter" idx="10"/>
          </p:nvPr>
        </p:nvSpPr>
        <p:spPr/>
        <p:txBody>
          <a:bodyPr/>
          <a:lstStyle/>
          <a:p>
            <a:fld id="{6F7B4AD6-1BAB-4169-9404-5838F25BA9FB}" type="slidenum">
              <a:rPr lang="en-GB" smtClean="0"/>
              <a:pPr/>
              <a:t>8</a:t>
            </a:fld>
            <a:endParaRPr lang="en-GB"/>
          </a:p>
        </p:txBody>
      </p:sp>
    </p:spTree>
    <p:extLst>
      <p:ext uri="{BB962C8B-B14F-4D97-AF65-F5344CB8AC3E}">
        <p14:creationId xmlns:p14="http://schemas.microsoft.com/office/powerpoint/2010/main" val="3596256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All this ties</a:t>
            </a:r>
            <a:r>
              <a:rPr lang="en-GB" baseline="0" dirty="0" smtClean="0"/>
              <a:t> in with the key cornerstones of the Mathematics Mastery approach, with problem-solving at the heart.  Next we are going to discuss </a:t>
            </a:r>
            <a:r>
              <a:rPr lang="en-GB" sz="1200" baseline="0" dirty="0" smtClean="0">
                <a:latin typeface="Georgia" panose="02040502050405020303" pitchFamily="18" charset="0"/>
              </a:rPr>
              <a:t>c</a:t>
            </a:r>
            <a:r>
              <a:rPr lang="en-GB" altLang="en-US" sz="1200" dirty="0" smtClean="0">
                <a:latin typeface="Georgia" panose="02040502050405020303" pitchFamily="18" charset="0"/>
              </a:rPr>
              <a:t>onceptual understanding</a:t>
            </a:r>
          </a:p>
          <a:p>
            <a:pPr marL="0" indent="0">
              <a:buNone/>
            </a:pPr>
            <a:endParaRPr lang="en-GB" dirty="0"/>
          </a:p>
        </p:txBody>
      </p:sp>
      <p:sp>
        <p:nvSpPr>
          <p:cNvPr id="4" name="Slide Number Placeholder 3"/>
          <p:cNvSpPr>
            <a:spLocks noGrp="1"/>
          </p:cNvSpPr>
          <p:nvPr>
            <p:ph type="sldNum" sz="quarter" idx="10"/>
          </p:nvPr>
        </p:nvSpPr>
        <p:spPr/>
        <p:txBody>
          <a:bodyPr/>
          <a:lstStyle/>
          <a:p>
            <a:fld id="{E9E50561-7935-409E-8C88-949052C8D1F0}" type="slidenum">
              <a:rPr lang="en-GB" smtClean="0">
                <a:solidFill>
                  <a:prstClr val="black"/>
                </a:solidFill>
              </a:rPr>
              <a:pPr/>
              <a:t>9</a:t>
            </a:fld>
            <a:endParaRPr lang="en-GB">
              <a:solidFill>
                <a:prstClr val="black"/>
              </a:solidFill>
            </a:endParaRPr>
          </a:p>
        </p:txBody>
      </p:sp>
      <p:sp>
        <p:nvSpPr>
          <p:cNvPr id="5" name="Footer Placeholder 4"/>
          <p:cNvSpPr>
            <a:spLocks noGrp="1"/>
          </p:cNvSpPr>
          <p:nvPr>
            <p:ph type="ftr" sz="quarter" idx="11"/>
          </p:nvPr>
        </p:nvSpPr>
        <p:spPr/>
        <p:txBody>
          <a:bodyPr/>
          <a:lstStyle/>
          <a:p>
            <a:r>
              <a:rPr lang="en-GB" smtClean="0">
                <a:solidFill>
                  <a:prstClr val="black"/>
                </a:solidFill>
              </a:rPr>
              <a:t>Copyright © Mathematics Mastery 2012</a:t>
            </a:r>
            <a:endParaRPr lang="en-GB">
              <a:solidFill>
                <a:prstClr val="black"/>
              </a:solidFill>
            </a:endParaRPr>
          </a:p>
        </p:txBody>
      </p:sp>
    </p:spTree>
    <p:extLst>
      <p:ext uri="{BB962C8B-B14F-4D97-AF65-F5344CB8AC3E}">
        <p14:creationId xmlns:p14="http://schemas.microsoft.com/office/powerpoint/2010/main" val="1795588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are some</a:t>
            </a:r>
            <a:r>
              <a:rPr lang="en-GB" baseline="0" dirty="0" smtClean="0"/>
              <a:t> examples of materials that can be used at the “concrete” and “pictorial” stages to support students at all levels of attainment to access mathematics and deepen their understanding</a:t>
            </a:r>
            <a:endParaRPr lang="en-GB" dirty="0"/>
          </a:p>
        </p:txBody>
      </p:sp>
      <p:sp>
        <p:nvSpPr>
          <p:cNvPr id="4" name="Slide Number Placeholder 3"/>
          <p:cNvSpPr>
            <a:spLocks noGrp="1"/>
          </p:cNvSpPr>
          <p:nvPr>
            <p:ph type="sldNum" sz="quarter" idx="10"/>
          </p:nvPr>
        </p:nvSpPr>
        <p:spPr/>
        <p:txBody>
          <a:bodyPr/>
          <a:lstStyle/>
          <a:p>
            <a:fld id="{442F9D8C-9A11-D844-A70C-94F438858819}" type="slidenum">
              <a:rPr lang="en-US" smtClean="0"/>
              <a:pPr/>
              <a:t>10</a:t>
            </a:fld>
            <a:endParaRPr lang="en-US"/>
          </a:p>
        </p:txBody>
      </p:sp>
    </p:spTree>
    <p:extLst>
      <p:ext uri="{BB962C8B-B14F-4D97-AF65-F5344CB8AC3E}">
        <p14:creationId xmlns:p14="http://schemas.microsoft.com/office/powerpoint/2010/main" val="678624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Talk through this problem,</a:t>
            </a:r>
            <a:r>
              <a:rPr lang="en-GB" baseline="0" dirty="0" smtClean="0"/>
              <a:t> demonstrating the bar model method, explaining how it could be linked to algebraic notation in time and would help students to understand what is meant by “x”</a:t>
            </a:r>
            <a:endParaRPr lang="en-GB" dirty="0"/>
          </a:p>
        </p:txBody>
      </p:sp>
      <p:sp>
        <p:nvSpPr>
          <p:cNvPr id="4" name="Slide Number Placeholder 3"/>
          <p:cNvSpPr>
            <a:spLocks noGrp="1"/>
          </p:cNvSpPr>
          <p:nvPr>
            <p:ph type="sldNum" sz="quarter" idx="10"/>
          </p:nvPr>
        </p:nvSpPr>
        <p:spPr/>
        <p:txBody>
          <a:bodyPr/>
          <a:lstStyle/>
          <a:p>
            <a:fld id="{E9E50561-7935-409E-8C88-949052C8D1F0}" type="slidenum">
              <a:rPr lang="en-GB" smtClean="0"/>
              <a:pPr/>
              <a:t>11</a:t>
            </a:fld>
            <a:endParaRPr lang="en-GB"/>
          </a:p>
        </p:txBody>
      </p:sp>
    </p:spTree>
    <p:extLst>
      <p:ext uri="{BB962C8B-B14F-4D97-AF65-F5344CB8AC3E}">
        <p14:creationId xmlns:p14="http://schemas.microsoft.com/office/powerpoint/2010/main" val="3092421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11AE306-A97D-4602-B213-5B0F1244D40E}" type="datetimeFigureOut">
              <a:rPr lang="en-GB" smtClean="0"/>
              <a:t>21/06/2017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F96501-B103-4D38-9351-ED5DE6F5E295}" type="slidenum">
              <a:rPr lang="en-GB" smtClean="0"/>
              <a:t>‹#›</a:t>
            </a:fld>
            <a:endParaRPr lang="en-GB"/>
          </a:p>
        </p:txBody>
      </p:sp>
    </p:spTree>
    <p:extLst>
      <p:ext uri="{BB962C8B-B14F-4D97-AF65-F5344CB8AC3E}">
        <p14:creationId xmlns:p14="http://schemas.microsoft.com/office/powerpoint/2010/main" val="2225428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1AE306-A97D-4602-B213-5B0F1244D40E}" type="datetimeFigureOut">
              <a:rPr lang="en-GB" smtClean="0"/>
              <a:t>21/06/2017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F96501-B103-4D38-9351-ED5DE6F5E295}" type="slidenum">
              <a:rPr lang="en-GB" smtClean="0"/>
              <a:t>‹#›</a:t>
            </a:fld>
            <a:endParaRPr lang="en-GB"/>
          </a:p>
        </p:txBody>
      </p:sp>
    </p:spTree>
    <p:extLst>
      <p:ext uri="{BB962C8B-B14F-4D97-AF65-F5344CB8AC3E}">
        <p14:creationId xmlns:p14="http://schemas.microsoft.com/office/powerpoint/2010/main" val="328268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1AE306-A97D-4602-B213-5B0F1244D40E}" type="datetimeFigureOut">
              <a:rPr lang="en-GB" smtClean="0"/>
              <a:t>21/06/2017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F96501-B103-4D38-9351-ED5DE6F5E295}" type="slidenum">
              <a:rPr lang="en-GB" smtClean="0"/>
              <a:t>‹#›</a:t>
            </a:fld>
            <a:endParaRPr lang="en-GB"/>
          </a:p>
        </p:txBody>
      </p:sp>
    </p:spTree>
    <p:extLst>
      <p:ext uri="{BB962C8B-B14F-4D97-AF65-F5344CB8AC3E}">
        <p14:creationId xmlns:p14="http://schemas.microsoft.com/office/powerpoint/2010/main" val="1628930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1AE306-A97D-4602-B213-5B0F1244D40E}" type="datetimeFigureOut">
              <a:rPr lang="en-GB" smtClean="0"/>
              <a:t>21/06/2017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F96501-B103-4D38-9351-ED5DE6F5E295}" type="slidenum">
              <a:rPr lang="en-GB" smtClean="0"/>
              <a:t>‹#›</a:t>
            </a:fld>
            <a:endParaRPr lang="en-GB"/>
          </a:p>
        </p:txBody>
      </p:sp>
    </p:spTree>
    <p:extLst>
      <p:ext uri="{BB962C8B-B14F-4D97-AF65-F5344CB8AC3E}">
        <p14:creationId xmlns:p14="http://schemas.microsoft.com/office/powerpoint/2010/main" val="4155124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1AE306-A97D-4602-B213-5B0F1244D40E}" type="datetimeFigureOut">
              <a:rPr lang="en-GB" smtClean="0"/>
              <a:t>21/06/2017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F96501-B103-4D38-9351-ED5DE6F5E295}" type="slidenum">
              <a:rPr lang="en-GB" smtClean="0"/>
              <a:t>‹#›</a:t>
            </a:fld>
            <a:endParaRPr lang="en-GB"/>
          </a:p>
        </p:txBody>
      </p:sp>
    </p:spTree>
    <p:extLst>
      <p:ext uri="{BB962C8B-B14F-4D97-AF65-F5344CB8AC3E}">
        <p14:creationId xmlns:p14="http://schemas.microsoft.com/office/powerpoint/2010/main" val="312194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11AE306-A97D-4602-B213-5B0F1244D40E}" type="datetimeFigureOut">
              <a:rPr lang="en-GB" smtClean="0"/>
              <a:t>21/06/2017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F96501-B103-4D38-9351-ED5DE6F5E295}" type="slidenum">
              <a:rPr lang="en-GB" smtClean="0"/>
              <a:t>‹#›</a:t>
            </a:fld>
            <a:endParaRPr lang="en-GB"/>
          </a:p>
        </p:txBody>
      </p:sp>
    </p:spTree>
    <p:extLst>
      <p:ext uri="{BB962C8B-B14F-4D97-AF65-F5344CB8AC3E}">
        <p14:creationId xmlns:p14="http://schemas.microsoft.com/office/powerpoint/2010/main" val="369395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11AE306-A97D-4602-B213-5B0F1244D40E}" type="datetimeFigureOut">
              <a:rPr lang="en-GB" smtClean="0"/>
              <a:t>21/06/2017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F96501-B103-4D38-9351-ED5DE6F5E295}" type="slidenum">
              <a:rPr lang="en-GB" smtClean="0"/>
              <a:t>‹#›</a:t>
            </a:fld>
            <a:endParaRPr lang="en-GB"/>
          </a:p>
        </p:txBody>
      </p:sp>
    </p:spTree>
    <p:extLst>
      <p:ext uri="{BB962C8B-B14F-4D97-AF65-F5344CB8AC3E}">
        <p14:creationId xmlns:p14="http://schemas.microsoft.com/office/powerpoint/2010/main" val="76061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11AE306-A97D-4602-B213-5B0F1244D40E}" type="datetimeFigureOut">
              <a:rPr lang="en-GB" smtClean="0"/>
              <a:t>21/06/2017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F96501-B103-4D38-9351-ED5DE6F5E295}" type="slidenum">
              <a:rPr lang="en-GB" smtClean="0"/>
              <a:t>‹#›</a:t>
            </a:fld>
            <a:endParaRPr lang="en-GB"/>
          </a:p>
        </p:txBody>
      </p:sp>
    </p:spTree>
    <p:extLst>
      <p:ext uri="{BB962C8B-B14F-4D97-AF65-F5344CB8AC3E}">
        <p14:creationId xmlns:p14="http://schemas.microsoft.com/office/powerpoint/2010/main" val="1423596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1AE306-A97D-4602-B213-5B0F1244D40E}" type="datetimeFigureOut">
              <a:rPr lang="en-GB" smtClean="0"/>
              <a:t>21/06/2017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F96501-B103-4D38-9351-ED5DE6F5E295}" type="slidenum">
              <a:rPr lang="en-GB" smtClean="0"/>
              <a:t>‹#›</a:t>
            </a:fld>
            <a:endParaRPr lang="en-GB"/>
          </a:p>
        </p:txBody>
      </p:sp>
    </p:spTree>
    <p:extLst>
      <p:ext uri="{BB962C8B-B14F-4D97-AF65-F5344CB8AC3E}">
        <p14:creationId xmlns:p14="http://schemas.microsoft.com/office/powerpoint/2010/main" val="1804857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1AE306-A97D-4602-B213-5B0F1244D40E}" type="datetimeFigureOut">
              <a:rPr lang="en-GB" smtClean="0"/>
              <a:t>21/06/2017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F96501-B103-4D38-9351-ED5DE6F5E295}" type="slidenum">
              <a:rPr lang="en-GB" smtClean="0"/>
              <a:t>‹#›</a:t>
            </a:fld>
            <a:endParaRPr lang="en-GB"/>
          </a:p>
        </p:txBody>
      </p:sp>
    </p:spTree>
    <p:extLst>
      <p:ext uri="{BB962C8B-B14F-4D97-AF65-F5344CB8AC3E}">
        <p14:creationId xmlns:p14="http://schemas.microsoft.com/office/powerpoint/2010/main" val="76991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1AE306-A97D-4602-B213-5B0F1244D40E}" type="datetimeFigureOut">
              <a:rPr lang="en-GB" smtClean="0"/>
              <a:t>21/06/2017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F96501-B103-4D38-9351-ED5DE6F5E295}" type="slidenum">
              <a:rPr lang="en-GB" smtClean="0"/>
              <a:t>‹#›</a:t>
            </a:fld>
            <a:endParaRPr lang="en-GB"/>
          </a:p>
        </p:txBody>
      </p:sp>
    </p:spTree>
    <p:extLst>
      <p:ext uri="{BB962C8B-B14F-4D97-AF65-F5344CB8AC3E}">
        <p14:creationId xmlns:p14="http://schemas.microsoft.com/office/powerpoint/2010/main" val="360468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Georgia" panose="02040502050405020303" pitchFamily="18" charset="0"/>
              </a:defRPr>
            </a:lvl1pPr>
          </a:lstStyle>
          <a:p>
            <a:fld id="{711AE306-A97D-4602-B213-5B0F1244D40E}" type="datetimeFigureOut">
              <a:rPr lang="en-GB" smtClean="0"/>
              <a:pPr/>
              <a:t>21/06/2017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Georgia" panose="02040502050405020303" pitchFamily="18" charset="0"/>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Georgia" panose="02040502050405020303" pitchFamily="18" charset="0"/>
              </a:defRPr>
            </a:lvl1pPr>
          </a:lstStyle>
          <a:p>
            <a:fld id="{C6F96501-B103-4D38-9351-ED5DE6F5E295}" type="slidenum">
              <a:rPr lang="en-GB" smtClean="0"/>
              <a:pPr/>
              <a:t>‹#›</a:t>
            </a:fld>
            <a:endParaRPr lang="en-GB"/>
          </a:p>
        </p:txBody>
      </p:sp>
      <p:pic>
        <p:nvPicPr>
          <p:cNvPr id="7" name="Picture 6" descr="N:\Comms toolkit\Ark brand resources\Logos and icons\Mathematics Mastery\Mathematics Mastery logos\M-Mastery-logo_rgb.jpg"/>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51520" y="6237310"/>
            <a:ext cx="2088233" cy="518183"/>
          </a:xfrm>
          <a:prstGeom prst="rect">
            <a:avLst/>
          </a:prstGeom>
          <a:noFill/>
          <a:ln>
            <a:noFill/>
          </a:ln>
        </p:spPr>
      </p:pic>
      <p:cxnSp>
        <p:nvCxnSpPr>
          <p:cNvPr id="8" name="Straight Connector 7"/>
          <p:cNvCxnSpPr/>
          <p:nvPr userDrawn="1"/>
        </p:nvCxnSpPr>
        <p:spPr>
          <a:xfrm>
            <a:off x="0" y="6093296"/>
            <a:ext cx="91440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967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Georgia" panose="020405020504050203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eorgia" panose="020405020504050203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eorgia" panose="020405020504050203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eorgia" panose="020405020504050203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eorgia" panose="020405020504050203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43608" y="2420888"/>
            <a:ext cx="7321611" cy="1752600"/>
          </a:xfrm>
        </p:spPr>
        <p:txBody>
          <a:bodyPr>
            <a:normAutofit/>
          </a:bodyPr>
          <a:lstStyle/>
          <a:p>
            <a:r>
              <a:rPr lang="en-GB" sz="4000" b="1" dirty="0" smtClean="0">
                <a:solidFill>
                  <a:schemeClr val="tx1"/>
                </a:solidFill>
              </a:rPr>
              <a:t>Our New Y7 Approach</a:t>
            </a:r>
          </a:p>
          <a:p>
            <a:r>
              <a:rPr lang="en-GB" sz="4000" b="1" dirty="0" smtClean="0">
                <a:solidFill>
                  <a:schemeClr val="tx1"/>
                </a:solidFill>
              </a:rPr>
              <a:t>2017-2018</a:t>
            </a:r>
            <a:endParaRPr lang="en-GB" sz="4000" b="1" dirty="0" smtClean="0">
              <a:solidFill>
                <a:schemeClr val="tx1"/>
              </a:solidFill>
            </a:endParaRPr>
          </a:p>
        </p:txBody>
      </p:sp>
      <p:pic>
        <p:nvPicPr>
          <p:cNvPr id="2050" name="Picture 2" descr="N:\Comms toolkit\Ark brand resources\Logos and icons\Mathematics Mastery\Mathematics Mastery logos\M-Mastery-logo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2366" y="692696"/>
            <a:ext cx="4359268" cy="1168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4849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ead string.jpg"/>
          <p:cNvPicPr>
            <a:picLocks noChangeAspect="1"/>
          </p:cNvPicPr>
          <p:nvPr/>
        </p:nvPicPr>
        <p:blipFill>
          <a:blip r:embed="rId3" cstate="print"/>
          <a:stretch>
            <a:fillRect/>
          </a:stretch>
        </p:blipFill>
        <p:spPr>
          <a:xfrm>
            <a:off x="71458" y="665764"/>
            <a:ext cx="1499106" cy="1006699"/>
          </a:xfrm>
          <a:prstGeom prst="rect">
            <a:avLst/>
          </a:prstGeom>
        </p:spPr>
      </p:pic>
      <p:sp>
        <p:nvSpPr>
          <p:cNvPr id="2" name="TextBox 1"/>
          <p:cNvSpPr txBox="1"/>
          <p:nvPr/>
        </p:nvSpPr>
        <p:spPr>
          <a:xfrm>
            <a:off x="551543" y="391886"/>
            <a:ext cx="8069943" cy="4401205"/>
          </a:xfrm>
          <a:prstGeom prst="rect">
            <a:avLst/>
          </a:prstGeom>
          <a:noFill/>
        </p:spPr>
        <p:txBody>
          <a:bodyPr wrap="square" rtlCol="0">
            <a:spAutoFit/>
          </a:bodyPr>
          <a:lstStyle/>
          <a:p>
            <a:pPr algn="ctr"/>
            <a:r>
              <a:rPr lang="en-GB" sz="4000" b="1" dirty="0" smtClean="0">
                <a:latin typeface="Georgia" panose="02040502050405020303" pitchFamily="18" charset="0"/>
              </a:rPr>
              <a:t>What are manipulatives?</a:t>
            </a:r>
          </a:p>
          <a:p>
            <a:endParaRPr lang="en-GB" sz="4000" b="1" dirty="0">
              <a:latin typeface="Georgia" panose="02040502050405020303" pitchFamily="18" charset="0"/>
            </a:endParaRPr>
          </a:p>
          <a:p>
            <a:endParaRPr lang="en-GB" sz="4000" b="1" dirty="0" smtClean="0">
              <a:latin typeface="Georgia" panose="02040502050405020303" pitchFamily="18" charset="0"/>
            </a:endParaRPr>
          </a:p>
          <a:p>
            <a:endParaRPr lang="en-GB" sz="4000" b="1" dirty="0">
              <a:latin typeface="Georgia" panose="02040502050405020303" pitchFamily="18" charset="0"/>
            </a:endParaRPr>
          </a:p>
          <a:p>
            <a:endParaRPr lang="en-GB" sz="4000" b="1" dirty="0">
              <a:latin typeface="Georgia" panose="02040502050405020303" pitchFamily="18" charset="0"/>
            </a:endParaRPr>
          </a:p>
          <a:p>
            <a:endParaRPr lang="en-GB" sz="4000" b="1" dirty="0" smtClean="0">
              <a:latin typeface="Georgia" panose="02040502050405020303" pitchFamily="18" charset="0"/>
            </a:endParaRPr>
          </a:p>
          <a:p>
            <a:endParaRPr lang="en-GB" sz="4000" b="1" dirty="0">
              <a:latin typeface="Georgia" panose="02040502050405020303" pitchFamily="18" charset="0"/>
            </a:endParaRPr>
          </a:p>
        </p:txBody>
      </p:sp>
      <p:grpSp>
        <p:nvGrpSpPr>
          <p:cNvPr id="18" name="Group 23"/>
          <p:cNvGrpSpPr/>
          <p:nvPr/>
        </p:nvGrpSpPr>
        <p:grpSpPr>
          <a:xfrm>
            <a:off x="2028533" y="1032360"/>
            <a:ext cx="5256584" cy="4511672"/>
            <a:chOff x="2051720" y="1417638"/>
            <a:chExt cx="5256584" cy="4511672"/>
          </a:xfrm>
        </p:grpSpPr>
        <p:sp>
          <p:nvSpPr>
            <p:cNvPr id="19" name="Isosceles Triangle 18"/>
            <p:cNvSpPr/>
            <p:nvPr/>
          </p:nvSpPr>
          <p:spPr>
            <a:xfrm>
              <a:off x="3419872" y="1417638"/>
              <a:ext cx="2520280" cy="2207416"/>
            </a:xfrm>
            <a:prstGeom prst="triangle">
              <a:avLst/>
            </a:pr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tx1"/>
                </a:solidFill>
                <a:latin typeface="Georgia" panose="02040502050405020303" pitchFamily="18" charset="0"/>
              </a:endParaRPr>
            </a:p>
          </p:txBody>
        </p:sp>
        <p:sp>
          <p:nvSpPr>
            <p:cNvPr id="20" name="Isosceles Triangle 19"/>
            <p:cNvSpPr/>
            <p:nvPr/>
          </p:nvSpPr>
          <p:spPr>
            <a:xfrm flipV="1">
              <a:off x="3419872" y="3721894"/>
              <a:ext cx="2520280" cy="2207416"/>
            </a:xfrm>
            <a:prstGeom prst="triangle">
              <a:avLst/>
            </a:pr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Georgia" panose="02040502050405020303" pitchFamily="18" charset="0"/>
              </a:endParaRPr>
            </a:p>
          </p:txBody>
        </p:sp>
        <p:sp>
          <p:nvSpPr>
            <p:cNvPr id="21" name="Isosceles Triangle 20"/>
            <p:cNvSpPr/>
            <p:nvPr/>
          </p:nvSpPr>
          <p:spPr>
            <a:xfrm>
              <a:off x="2051720" y="3721894"/>
              <a:ext cx="2520280" cy="2207416"/>
            </a:xfrm>
            <a:prstGeom prst="triangle">
              <a:avLst/>
            </a:pr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tx1"/>
                </a:solidFill>
                <a:latin typeface="Georgia" panose="02040502050405020303" pitchFamily="18" charset="0"/>
              </a:endParaRPr>
            </a:p>
          </p:txBody>
        </p:sp>
        <p:sp>
          <p:nvSpPr>
            <p:cNvPr id="22" name="Isosceles Triangle 21"/>
            <p:cNvSpPr/>
            <p:nvPr/>
          </p:nvSpPr>
          <p:spPr>
            <a:xfrm>
              <a:off x="4788024" y="3721894"/>
              <a:ext cx="2520280" cy="2207416"/>
            </a:xfrm>
            <a:prstGeom prst="triangle">
              <a:avLst/>
            </a:pr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Georgia" panose="02040502050405020303" pitchFamily="18" charset="0"/>
              </a:endParaRPr>
            </a:p>
          </p:txBody>
        </p:sp>
        <p:sp>
          <p:nvSpPr>
            <p:cNvPr id="23" name="TextBox 7"/>
            <p:cNvSpPr txBox="1"/>
            <p:nvPr/>
          </p:nvSpPr>
          <p:spPr>
            <a:xfrm>
              <a:off x="5076055" y="5193625"/>
              <a:ext cx="1872207"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latin typeface="Georgia" panose="02040502050405020303" pitchFamily="18" charset="0"/>
                </a:rPr>
                <a:t>Language and communication</a:t>
              </a:r>
              <a:endParaRPr lang="en-GB" dirty="0">
                <a:latin typeface="Georgia" panose="02040502050405020303" pitchFamily="18" charset="0"/>
              </a:endParaRPr>
            </a:p>
          </p:txBody>
        </p:sp>
        <p:sp>
          <p:nvSpPr>
            <p:cNvPr id="24" name="TextBox 8"/>
            <p:cNvSpPr txBox="1"/>
            <p:nvPr/>
          </p:nvSpPr>
          <p:spPr>
            <a:xfrm>
              <a:off x="2447764" y="5235570"/>
              <a:ext cx="1728191"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latin typeface="Georgia" panose="02040502050405020303" pitchFamily="18" charset="0"/>
                </a:rPr>
                <a:t>Mathematical thinking</a:t>
              </a:r>
              <a:endParaRPr lang="en-GB" dirty="0">
                <a:latin typeface="Georgia" panose="02040502050405020303" pitchFamily="18" charset="0"/>
              </a:endParaRPr>
            </a:p>
          </p:txBody>
        </p:sp>
        <p:sp>
          <p:nvSpPr>
            <p:cNvPr id="25" name="TextBox 9"/>
            <p:cNvSpPr txBox="1"/>
            <p:nvPr/>
          </p:nvSpPr>
          <p:spPr>
            <a:xfrm>
              <a:off x="3779912" y="2569766"/>
              <a:ext cx="1728191"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latin typeface="Georgia" panose="02040502050405020303" pitchFamily="18" charset="0"/>
                </a:rPr>
                <a:t>Conceptual understanding</a:t>
              </a:r>
              <a:endParaRPr lang="en-GB" dirty="0">
                <a:latin typeface="Georgia" panose="02040502050405020303" pitchFamily="18" charset="0"/>
              </a:endParaRPr>
            </a:p>
          </p:txBody>
        </p:sp>
        <p:sp>
          <p:nvSpPr>
            <p:cNvPr id="26" name="TextBox 10"/>
            <p:cNvSpPr txBox="1"/>
            <p:nvPr/>
          </p:nvSpPr>
          <p:spPr>
            <a:xfrm>
              <a:off x="3851920" y="4081934"/>
              <a:ext cx="1728191"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latin typeface="Georgia" panose="02040502050405020303" pitchFamily="18" charset="0"/>
                </a:rPr>
                <a:t>Mathematical </a:t>
              </a:r>
            </a:p>
            <a:p>
              <a:pPr algn="ctr"/>
              <a:r>
                <a:rPr lang="en-GB" dirty="0">
                  <a:latin typeface="Georgia" panose="02040502050405020303" pitchFamily="18" charset="0"/>
                </a:rPr>
                <a:t>p</a:t>
              </a:r>
              <a:r>
                <a:rPr lang="en-GB" dirty="0" smtClean="0">
                  <a:latin typeface="Georgia" panose="02040502050405020303" pitchFamily="18" charset="0"/>
                </a:rPr>
                <a:t>roblem</a:t>
              </a:r>
            </a:p>
            <a:p>
              <a:pPr algn="ctr"/>
              <a:r>
                <a:rPr lang="en-GB" dirty="0" smtClean="0">
                  <a:latin typeface="Georgia" panose="02040502050405020303" pitchFamily="18" charset="0"/>
                </a:rPr>
                <a:t>solving</a:t>
              </a:r>
              <a:endParaRPr lang="en-GB" dirty="0">
                <a:latin typeface="Georgia" panose="02040502050405020303" pitchFamily="18" charset="0"/>
              </a:endParaRPr>
            </a:p>
          </p:txBody>
        </p:sp>
      </p:grpSp>
      <p:sp>
        <p:nvSpPr>
          <p:cNvPr id="27" name="TextBox 26"/>
          <p:cNvSpPr txBox="1"/>
          <p:nvPr/>
        </p:nvSpPr>
        <p:spPr>
          <a:xfrm>
            <a:off x="5889601" y="1264435"/>
            <a:ext cx="1342034" cy="369332"/>
          </a:xfrm>
          <a:prstGeom prst="rect">
            <a:avLst/>
          </a:prstGeom>
          <a:noFill/>
        </p:spPr>
        <p:txBody>
          <a:bodyPr wrap="none" rtlCol="0">
            <a:spAutoFit/>
          </a:bodyPr>
          <a:lstStyle/>
          <a:p>
            <a:r>
              <a:rPr lang="en-GB" dirty="0" smtClean="0">
                <a:latin typeface="Georgia" panose="02040502050405020303" pitchFamily="18" charset="0"/>
              </a:rPr>
              <a:t>Bar models</a:t>
            </a:r>
            <a:endParaRPr lang="en-GB" dirty="0">
              <a:latin typeface="Georgia" panose="02040502050405020303" pitchFamily="18" charset="0"/>
            </a:endParaRPr>
          </a:p>
        </p:txBody>
      </p:sp>
      <p:sp>
        <p:nvSpPr>
          <p:cNvPr id="28" name="TextBox 27"/>
          <p:cNvSpPr txBox="1"/>
          <p:nvPr/>
        </p:nvSpPr>
        <p:spPr>
          <a:xfrm>
            <a:off x="339925" y="1677899"/>
            <a:ext cx="1588897" cy="369332"/>
          </a:xfrm>
          <a:prstGeom prst="rect">
            <a:avLst/>
          </a:prstGeom>
          <a:noFill/>
        </p:spPr>
        <p:txBody>
          <a:bodyPr wrap="none" rtlCol="0">
            <a:spAutoFit/>
          </a:bodyPr>
          <a:lstStyle/>
          <a:p>
            <a:r>
              <a:rPr lang="en-GB" dirty="0" err="1" smtClean="0">
                <a:latin typeface="Georgia" panose="02040502050405020303" pitchFamily="18" charset="0"/>
              </a:rPr>
              <a:t>Dienes</a:t>
            </a:r>
            <a:r>
              <a:rPr lang="en-GB" dirty="0" smtClean="0">
                <a:latin typeface="Georgia" panose="02040502050405020303" pitchFamily="18" charset="0"/>
              </a:rPr>
              <a:t> blocks</a:t>
            </a:r>
            <a:endParaRPr lang="en-GB" dirty="0">
              <a:latin typeface="Georgia" panose="02040502050405020303" pitchFamily="18" charset="0"/>
            </a:endParaRPr>
          </a:p>
        </p:txBody>
      </p:sp>
      <p:sp>
        <p:nvSpPr>
          <p:cNvPr id="29" name="TextBox 28"/>
          <p:cNvSpPr txBox="1"/>
          <p:nvPr/>
        </p:nvSpPr>
        <p:spPr>
          <a:xfrm>
            <a:off x="173021" y="3384025"/>
            <a:ext cx="1779654" cy="369332"/>
          </a:xfrm>
          <a:prstGeom prst="rect">
            <a:avLst/>
          </a:prstGeom>
          <a:noFill/>
        </p:spPr>
        <p:txBody>
          <a:bodyPr wrap="none" rtlCol="0">
            <a:spAutoFit/>
          </a:bodyPr>
          <a:lstStyle/>
          <a:p>
            <a:r>
              <a:rPr lang="en-GB" dirty="0" smtClean="0">
                <a:latin typeface="Georgia" panose="02040502050405020303" pitchFamily="18" charset="0"/>
              </a:rPr>
              <a:t>Cuisenaire rods</a:t>
            </a:r>
            <a:endParaRPr lang="en-GB" dirty="0">
              <a:latin typeface="Georgia" panose="02040502050405020303" pitchFamily="18" charset="0"/>
            </a:endParaRPr>
          </a:p>
        </p:txBody>
      </p:sp>
      <p:sp>
        <p:nvSpPr>
          <p:cNvPr id="30" name="TextBox 29"/>
          <p:cNvSpPr txBox="1"/>
          <p:nvPr/>
        </p:nvSpPr>
        <p:spPr>
          <a:xfrm>
            <a:off x="668609" y="4298063"/>
            <a:ext cx="1773242" cy="369332"/>
          </a:xfrm>
          <a:prstGeom prst="rect">
            <a:avLst/>
          </a:prstGeom>
          <a:noFill/>
        </p:spPr>
        <p:txBody>
          <a:bodyPr wrap="none" rtlCol="0">
            <a:spAutoFit/>
          </a:bodyPr>
          <a:lstStyle/>
          <a:p>
            <a:r>
              <a:rPr lang="en-GB" dirty="0" smtClean="0">
                <a:latin typeface="Georgia" panose="02040502050405020303" pitchFamily="18" charset="0"/>
              </a:rPr>
              <a:t>Multilink cubes</a:t>
            </a:r>
            <a:endParaRPr lang="en-GB" dirty="0">
              <a:latin typeface="Georgia" panose="02040502050405020303" pitchFamily="18" charset="0"/>
            </a:endParaRPr>
          </a:p>
        </p:txBody>
      </p:sp>
      <p:sp>
        <p:nvSpPr>
          <p:cNvPr id="31" name="TextBox 30"/>
          <p:cNvSpPr txBox="1"/>
          <p:nvPr/>
        </p:nvSpPr>
        <p:spPr>
          <a:xfrm>
            <a:off x="1489215" y="2508896"/>
            <a:ext cx="1784463" cy="369332"/>
          </a:xfrm>
          <a:prstGeom prst="rect">
            <a:avLst/>
          </a:prstGeom>
          <a:noFill/>
        </p:spPr>
        <p:txBody>
          <a:bodyPr wrap="none" rtlCol="0">
            <a:spAutoFit/>
          </a:bodyPr>
          <a:lstStyle/>
          <a:p>
            <a:r>
              <a:rPr lang="en-GB" dirty="0" smtClean="0">
                <a:latin typeface="Georgia" panose="02040502050405020303" pitchFamily="18" charset="0"/>
              </a:rPr>
              <a:t>Fraction towers</a:t>
            </a:r>
            <a:endParaRPr lang="en-GB" dirty="0">
              <a:latin typeface="Georgia" panose="02040502050405020303" pitchFamily="18" charset="0"/>
            </a:endParaRPr>
          </a:p>
        </p:txBody>
      </p:sp>
      <p:sp>
        <p:nvSpPr>
          <p:cNvPr id="32" name="TextBox 31"/>
          <p:cNvSpPr txBox="1"/>
          <p:nvPr/>
        </p:nvSpPr>
        <p:spPr>
          <a:xfrm>
            <a:off x="2028533" y="1029253"/>
            <a:ext cx="1447832" cy="369332"/>
          </a:xfrm>
          <a:prstGeom prst="rect">
            <a:avLst/>
          </a:prstGeom>
          <a:noFill/>
        </p:spPr>
        <p:txBody>
          <a:bodyPr wrap="none" rtlCol="0">
            <a:spAutoFit/>
          </a:bodyPr>
          <a:lstStyle/>
          <a:p>
            <a:r>
              <a:rPr lang="en-GB" dirty="0" smtClean="0">
                <a:latin typeface="Georgia" panose="02040502050405020303" pitchFamily="18" charset="0"/>
              </a:rPr>
              <a:t>Bead strings</a:t>
            </a:r>
            <a:endParaRPr lang="en-GB" dirty="0">
              <a:latin typeface="Georgia" panose="02040502050405020303" pitchFamily="18" charset="0"/>
            </a:endParaRPr>
          </a:p>
        </p:txBody>
      </p:sp>
      <p:sp>
        <p:nvSpPr>
          <p:cNvPr id="33" name="TextBox 32"/>
          <p:cNvSpPr txBox="1"/>
          <p:nvPr/>
        </p:nvSpPr>
        <p:spPr>
          <a:xfrm>
            <a:off x="7245837" y="2735845"/>
            <a:ext cx="1571264" cy="369332"/>
          </a:xfrm>
          <a:prstGeom prst="rect">
            <a:avLst/>
          </a:prstGeom>
          <a:noFill/>
        </p:spPr>
        <p:txBody>
          <a:bodyPr wrap="none" rtlCol="0">
            <a:spAutoFit/>
          </a:bodyPr>
          <a:lstStyle/>
          <a:p>
            <a:r>
              <a:rPr lang="en-GB" dirty="0" smtClean="0">
                <a:latin typeface="Georgia" panose="02040502050405020303" pitchFamily="18" charset="0"/>
              </a:rPr>
              <a:t>Number lines</a:t>
            </a:r>
            <a:endParaRPr lang="en-GB" dirty="0">
              <a:latin typeface="Georgia" panose="02040502050405020303" pitchFamily="18" charset="0"/>
            </a:endParaRPr>
          </a:p>
        </p:txBody>
      </p:sp>
      <p:sp>
        <p:nvSpPr>
          <p:cNvPr id="34" name="TextBox 33"/>
          <p:cNvSpPr txBox="1"/>
          <p:nvPr/>
        </p:nvSpPr>
        <p:spPr>
          <a:xfrm>
            <a:off x="7737816" y="3744065"/>
            <a:ext cx="909223" cy="369332"/>
          </a:xfrm>
          <a:prstGeom prst="rect">
            <a:avLst/>
          </a:prstGeom>
          <a:noFill/>
        </p:spPr>
        <p:txBody>
          <a:bodyPr wrap="none" rtlCol="0">
            <a:spAutoFit/>
          </a:bodyPr>
          <a:lstStyle/>
          <a:p>
            <a:r>
              <a:rPr lang="en-GB" dirty="0" smtClean="0">
                <a:latin typeface="Georgia" panose="02040502050405020303" pitchFamily="18" charset="0"/>
              </a:rPr>
              <a:t>Shapes</a:t>
            </a:r>
            <a:endParaRPr lang="en-GB" dirty="0">
              <a:latin typeface="Georgia" panose="02040502050405020303" pitchFamily="18" charset="0"/>
            </a:endParaRPr>
          </a:p>
        </p:txBody>
      </p:sp>
      <p:sp>
        <p:nvSpPr>
          <p:cNvPr id="35" name="TextBox 34"/>
          <p:cNvSpPr txBox="1"/>
          <p:nvPr/>
        </p:nvSpPr>
        <p:spPr>
          <a:xfrm>
            <a:off x="6925076" y="2005887"/>
            <a:ext cx="1133644" cy="369332"/>
          </a:xfrm>
          <a:prstGeom prst="rect">
            <a:avLst/>
          </a:prstGeom>
          <a:noFill/>
        </p:spPr>
        <p:txBody>
          <a:bodyPr wrap="none" rtlCol="0">
            <a:spAutoFit/>
          </a:bodyPr>
          <a:lstStyle/>
          <a:p>
            <a:r>
              <a:rPr lang="en-GB" dirty="0" smtClean="0">
                <a:latin typeface="Georgia" panose="02040502050405020303" pitchFamily="18" charset="0"/>
              </a:rPr>
              <a:t>100 grids</a:t>
            </a:r>
            <a:endParaRPr lang="en-GB" dirty="0">
              <a:latin typeface="Georgia" panose="02040502050405020303" pitchFamily="18" charset="0"/>
            </a:endParaRPr>
          </a:p>
        </p:txBody>
      </p:sp>
      <p:pic>
        <p:nvPicPr>
          <p:cNvPr id="36" name="Picture 35" descr="dienes.png"/>
          <p:cNvPicPr>
            <a:picLocks noChangeAspect="1"/>
          </p:cNvPicPr>
          <p:nvPr/>
        </p:nvPicPr>
        <p:blipFill>
          <a:blip r:embed="rId4" cstate="print"/>
          <a:stretch>
            <a:fillRect/>
          </a:stretch>
        </p:blipFill>
        <p:spPr>
          <a:xfrm>
            <a:off x="1910721" y="1362960"/>
            <a:ext cx="1219200" cy="1219200"/>
          </a:xfrm>
          <a:prstGeom prst="rect">
            <a:avLst/>
          </a:prstGeom>
        </p:spPr>
      </p:pic>
      <p:pic>
        <p:nvPicPr>
          <p:cNvPr id="37" name="Picture 36" descr="fraction-tower-cube.png"/>
          <p:cNvPicPr>
            <a:picLocks noChangeAspect="1"/>
          </p:cNvPicPr>
          <p:nvPr/>
        </p:nvPicPr>
        <p:blipFill>
          <a:blip r:embed="rId5" cstate="print"/>
          <a:stretch>
            <a:fillRect/>
          </a:stretch>
        </p:blipFill>
        <p:spPr>
          <a:xfrm>
            <a:off x="422396" y="2190553"/>
            <a:ext cx="1052180" cy="789135"/>
          </a:xfrm>
          <a:prstGeom prst="rect">
            <a:avLst/>
          </a:prstGeom>
        </p:spPr>
      </p:pic>
      <p:pic>
        <p:nvPicPr>
          <p:cNvPr id="38" name="Picture 37" descr="multilink.png"/>
          <p:cNvPicPr>
            <a:picLocks noChangeAspect="1"/>
          </p:cNvPicPr>
          <p:nvPr/>
        </p:nvPicPr>
        <p:blipFill>
          <a:blip r:embed="rId6" cstate="print"/>
          <a:stretch>
            <a:fillRect/>
          </a:stretch>
        </p:blipFill>
        <p:spPr>
          <a:xfrm>
            <a:off x="291851" y="4608161"/>
            <a:ext cx="1058320" cy="1058320"/>
          </a:xfrm>
          <a:prstGeom prst="rect">
            <a:avLst/>
          </a:prstGeom>
        </p:spPr>
      </p:pic>
      <p:pic>
        <p:nvPicPr>
          <p:cNvPr id="39" name="Picture 38" descr="cuisenaire1.png"/>
          <p:cNvPicPr>
            <a:picLocks noChangeAspect="1"/>
          </p:cNvPicPr>
          <p:nvPr/>
        </p:nvPicPr>
        <p:blipFill>
          <a:blip r:embed="rId7" cstate="print"/>
          <a:stretch>
            <a:fillRect/>
          </a:stretch>
        </p:blipFill>
        <p:spPr>
          <a:xfrm>
            <a:off x="1790597" y="3223431"/>
            <a:ext cx="906971" cy="798753"/>
          </a:xfrm>
          <a:prstGeom prst="rect">
            <a:avLst/>
          </a:prstGeom>
        </p:spPr>
      </p:pic>
      <p:grpSp>
        <p:nvGrpSpPr>
          <p:cNvPr id="40" name="Group 46"/>
          <p:cNvGrpSpPr/>
          <p:nvPr/>
        </p:nvGrpSpPr>
        <p:grpSpPr>
          <a:xfrm>
            <a:off x="7315171" y="979990"/>
            <a:ext cx="1223321" cy="568889"/>
            <a:chOff x="7162800" y="1029253"/>
            <a:chExt cx="1223321" cy="568889"/>
          </a:xfrm>
        </p:grpSpPr>
        <p:sp>
          <p:nvSpPr>
            <p:cNvPr id="41" name="Rectangle 40"/>
            <p:cNvSpPr/>
            <p:nvPr/>
          </p:nvSpPr>
          <p:spPr>
            <a:xfrm>
              <a:off x="7162800" y="1029253"/>
              <a:ext cx="608773" cy="2351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eorgia" panose="02040502050405020303" pitchFamily="18" charset="0"/>
              </a:endParaRPr>
            </a:p>
          </p:txBody>
        </p:sp>
        <p:sp>
          <p:nvSpPr>
            <p:cNvPr id="42" name="Rectangle 41"/>
            <p:cNvSpPr/>
            <p:nvPr/>
          </p:nvSpPr>
          <p:spPr>
            <a:xfrm>
              <a:off x="7771573" y="1029253"/>
              <a:ext cx="608773" cy="2351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eorgia" panose="02040502050405020303" pitchFamily="18" charset="0"/>
              </a:endParaRPr>
            </a:p>
          </p:txBody>
        </p:sp>
        <p:sp>
          <p:nvSpPr>
            <p:cNvPr id="43" name="Rectangle 42"/>
            <p:cNvSpPr/>
            <p:nvPr/>
          </p:nvSpPr>
          <p:spPr>
            <a:xfrm>
              <a:off x="7162800" y="1362960"/>
              <a:ext cx="425532" cy="2351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eorgia" panose="02040502050405020303" pitchFamily="18" charset="0"/>
              </a:endParaRPr>
            </a:p>
          </p:txBody>
        </p:sp>
        <p:sp>
          <p:nvSpPr>
            <p:cNvPr id="44" name="Rectangle 43"/>
            <p:cNvSpPr/>
            <p:nvPr/>
          </p:nvSpPr>
          <p:spPr>
            <a:xfrm>
              <a:off x="7960589" y="1362960"/>
              <a:ext cx="425532" cy="2351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eorgia" panose="02040502050405020303" pitchFamily="18" charset="0"/>
              </a:endParaRPr>
            </a:p>
          </p:txBody>
        </p:sp>
        <p:sp>
          <p:nvSpPr>
            <p:cNvPr id="45" name="Rectangle 44"/>
            <p:cNvSpPr/>
            <p:nvPr/>
          </p:nvSpPr>
          <p:spPr>
            <a:xfrm>
              <a:off x="7558807" y="1362960"/>
              <a:ext cx="425532" cy="2351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eorgia" panose="02040502050405020303" pitchFamily="18" charset="0"/>
              </a:endParaRPr>
            </a:p>
          </p:txBody>
        </p:sp>
      </p:grpSp>
      <p:pic>
        <p:nvPicPr>
          <p:cNvPr id="46" name="Picture 45" descr="number line.png"/>
          <p:cNvPicPr>
            <a:picLocks noChangeAspect="1"/>
          </p:cNvPicPr>
          <p:nvPr/>
        </p:nvPicPr>
        <p:blipFill>
          <a:blip r:embed="rId8" cstate="print"/>
          <a:stretch>
            <a:fillRect/>
          </a:stretch>
        </p:blipFill>
        <p:spPr>
          <a:xfrm>
            <a:off x="6394412" y="3059935"/>
            <a:ext cx="1841517" cy="648180"/>
          </a:xfrm>
          <a:prstGeom prst="rect">
            <a:avLst/>
          </a:prstGeom>
        </p:spPr>
      </p:pic>
      <p:pic>
        <p:nvPicPr>
          <p:cNvPr id="47" name="Picture 46" descr="pentagon.png"/>
          <p:cNvPicPr>
            <a:picLocks noChangeAspect="1"/>
          </p:cNvPicPr>
          <p:nvPr/>
        </p:nvPicPr>
        <p:blipFill>
          <a:blip r:embed="rId9" cstate="print"/>
          <a:stretch>
            <a:fillRect/>
          </a:stretch>
        </p:blipFill>
        <p:spPr>
          <a:xfrm>
            <a:off x="7343252" y="4113397"/>
            <a:ext cx="794901" cy="759131"/>
          </a:xfrm>
          <a:prstGeom prst="rect">
            <a:avLst/>
          </a:prstGeom>
        </p:spPr>
      </p:pic>
      <p:pic>
        <p:nvPicPr>
          <p:cNvPr id="48" name="Picture 47" descr="equilateral triangle.png"/>
          <p:cNvPicPr>
            <a:picLocks noChangeAspect="1"/>
          </p:cNvPicPr>
          <p:nvPr/>
        </p:nvPicPr>
        <p:blipFill>
          <a:blip r:embed="rId10" cstate="print"/>
          <a:stretch>
            <a:fillRect/>
          </a:stretch>
        </p:blipFill>
        <p:spPr>
          <a:xfrm>
            <a:off x="8180112" y="4536153"/>
            <a:ext cx="716759" cy="632787"/>
          </a:xfrm>
          <a:prstGeom prst="rect">
            <a:avLst/>
          </a:prstGeom>
        </p:spPr>
      </p:pic>
      <p:pic>
        <p:nvPicPr>
          <p:cNvPr id="49" name="Picture 48" descr="grid.jpg"/>
          <p:cNvPicPr>
            <a:picLocks noChangeAspect="1"/>
          </p:cNvPicPr>
          <p:nvPr/>
        </p:nvPicPr>
        <p:blipFill>
          <a:blip r:embed="rId11" cstate="print"/>
          <a:stretch>
            <a:fillRect/>
          </a:stretch>
        </p:blipFill>
        <p:spPr>
          <a:xfrm>
            <a:off x="5734173" y="1727271"/>
            <a:ext cx="1077370" cy="1067751"/>
          </a:xfrm>
          <a:prstGeom prst="rect">
            <a:avLst/>
          </a:prstGeom>
        </p:spPr>
      </p:pic>
    </p:spTree>
    <p:extLst>
      <p:ext uri="{BB962C8B-B14F-4D97-AF65-F5344CB8AC3E}">
        <p14:creationId xmlns:p14="http://schemas.microsoft.com/office/powerpoint/2010/main" val="25433171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1472" y="1214422"/>
            <a:ext cx="8421258" cy="1200329"/>
          </a:xfrm>
          <a:prstGeom prst="rect">
            <a:avLst/>
          </a:prstGeom>
          <a:noFill/>
        </p:spPr>
        <p:txBody>
          <a:bodyPr wrap="none" rtlCol="0">
            <a:spAutoFit/>
          </a:bodyPr>
          <a:lstStyle/>
          <a:p>
            <a:r>
              <a:rPr lang="en-GB" dirty="0" smtClean="0">
                <a:latin typeface="Georgia"/>
                <a:cs typeface="Georgia"/>
              </a:rPr>
              <a:t>Abe, Ben and Ceri scored a total of 4,665 points playing a computer game. </a:t>
            </a:r>
          </a:p>
          <a:p>
            <a:r>
              <a:rPr lang="en-GB" dirty="0" smtClean="0">
                <a:latin typeface="Georgia"/>
                <a:cs typeface="Georgia"/>
              </a:rPr>
              <a:t>Ben scored 311 points fewer than Abe. Ben scored 3 times as many points as Ceri. </a:t>
            </a:r>
          </a:p>
          <a:p>
            <a:endParaRPr lang="en-GB" dirty="0">
              <a:latin typeface="Georgia"/>
              <a:cs typeface="Georgia"/>
            </a:endParaRPr>
          </a:p>
          <a:p>
            <a:r>
              <a:rPr lang="en-GB" dirty="0" smtClean="0">
                <a:latin typeface="Georgia"/>
                <a:cs typeface="Georgia"/>
              </a:rPr>
              <a:t>How many points did Ceri score? </a:t>
            </a:r>
            <a:endParaRPr lang="en-GB" dirty="0">
              <a:latin typeface="Georgia"/>
              <a:cs typeface="Georgia"/>
            </a:endParaRPr>
          </a:p>
        </p:txBody>
      </p:sp>
      <p:sp>
        <p:nvSpPr>
          <p:cNvPr id="24" name="Rectangle 23"/>
          <p:cNvSpPr/>
          <p:nvPr/>
        </p:nvSpPr>
        <p:spPr>
          <a:xfrm>
            <a:off x="1763688" y="2996952"/>
            <a:ext cx="1512168" cy="432048"/>
          </a:xfrm>
          <a:prstGeom prst="rect">
            <a:avLst/>
          </a:prstGeom>
          <a:solidFill>
            <a:srgbClr val="B71F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eorgia"/>
              <a:cs typeface="Georgia"/>
            </a:endParaRPr>
          </a:p>
        </p:txBody>
      </p:sp>
      <p:grpSp>
        <p:nvGrpSpPr>
          <p:cNvPr id="52" name="Group 51"/>
          <p:cNvGrpSpPr/>
          <p:nvPr/>
        </p:nvGrpSpPr>
        <p:grpSpPr>
          <a:xfrm>
            <a:off x="7236296" y="2852936"/>
            <a:ext cx="1440160" cy="1440160"/>
            <a:chOff x="7236296" y="2852936"/>
            <a:chExt cx="1080120" cy="1440160"/>
          </a:xfrm>
        </p:grpSpPr>
        <p:sp>
          <p:nvSpPr>
            <p:cNvPr id="34" name="Right Brace 33"/>
            <p:cNvSpPr/>
            <p:nvPr/>
          </p:nvSpPr>
          <p:spPr>
            <a:xfrm>
              <a:off x="7236296" y="2852936"/>
              <a:ext cx="288032" cy="14401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Georgia"/>
                <a:cs typeface="Georgia"/>
              </a:endParaRPr>
            </a:p>
          </p:txBody>
        </p:sp>
        <p:sp>
          <p:nvSpPr>
            <p:cNvPr id="35" name="TextBox 34"/>
            <p:cNvSpPr txBox="1"/>
            <p:nvPr/>
          </p:nvSpPr>
          <p:spPr>
            <a:xfrm>
              <a:off x="7596336" y="3284984"/>
              <a:ext cx="720080" cy="646331"/>
            </a:xfrm>
            <a:prstGeom prst="rect">
              <a:avLst/>
            </a:prstGeom>
            <a:noFill/>
          </p:spPr>
          <p:txBody>
            <a:bodyPr wrap="square" rtlCol="0">
              <a:spAutoFit/>
            </a:bodyPr>
            <a:lstStyle/>
            <a:p>
              <a:r>
                <a:rPr lang="en-GB" dirty="0" smtClean="0">
                  <a:latin typeface="Georgia"/>
                  <a:cs typeface="Georgia"/>
                </a:rPr>
                <a:t>4,665</a:t>
              </a:r>
              <a:endParaRPr lang="en-GB" dirty="0">
                <a:latin typeface="Georgia"/>
                <a:cs typeface="Georgia"/>
              </a:endParaRPr>
            </a:p>
          </p:txBody>
        </p:sp>
      </p:grpSp>
      <p:sp>
        <p:nvSpPr>
          <p:cNvPr id="39" name="TextBox 38"/>
          <p:cNvSpPr txBox="1"/>
          <p:nvPr/>
        </p:nvSpPr>
        <p:spPr>
          <a:xfrm>
            <a:off x="899592" y="2996952"/>
            <a:ext cx="1008112" cy="369332"/>
          </a:xfrm>
          <a:prstGeom prst="rect">
            <a:avLst/>
          </a:prstGeom>
          <a:noFill/>
        </p:spPr>
        <p:txBody>
          <a:bodyPr wrap="square" rtlCol="0">
            <a:spAutoFit/>
          </a:bodyPr>
          <a:lstStyle/>
          <a:p>
            <a:r>
              <a:rPr lang="en-GB" dirty="0" err="1" smtClean="0">
                <a:latin typeface="Georgia"/>
                <a:cs typeface="Georgia"/>
              </a:rPr>
              <a:t>Ceri</a:t>
            </a:r>
            <a:endParaRPr lang="en-GB" dirty="0">
              <a:latin typeface="Georgia"/>
              <a:cs typeface="Georgia"/>
            </a:endParaRPr>
          </a:p>
        </p:txBody>
      </p:sp>
      <p:grpSp>
        <p:nvGrpSpPr>
          <p:cNvPr id="45" name="Group 44"/>
          <p:cNvGrpSpPr/>
          <p:nvPr/>
        </p:nvGrpSpPr>
        <p:grpSpPr>
          <a:xfrm>
            <a:off x="899592" y="3429000"/>
            <a:ext cx="5400600" cy="441340"/>
            <a:chOff x="899592" y="3429000"/>
            <a:chExt cx="5400600" cy="441340"/>
          </a:xfrm>
        </p:grpSpPr>
        <p:sp>
          <p:nvSpPr>
            <p:cNvPr id="25" name="Rectangle 24"/>
            <p:cNvSpPr/>
            <p:nvPr/>
          </p:nvSpPr>
          <p:spPr>
            <a:xfrm>
              <a:off x="1763688" y="3429000"/>
              <a:ext cx="1512168" cy="432048"/>
            </a:xfrm>
            <a:prstGeom prst="rect">
              <a:avLst/>
            </a:prstGeom>
            <a:solidFill>
              <a:srgbClr val="B71F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eorgia"/>
                <a:cs typeface="Georgia"/>
              </a:endParaRPr>
            </a:p>
          </p:txBody>
        </p:sp>
        <p:sp>
          <p:nvSpPr>
            <p:cNvPr id="26" name="Rectangle 25"/>
            <p:cNvSpPr/>
            <p:nvPr/>
          </p:nvSpPr>
          <p:spPr>
            <a:xfrm>
              <a:off x="4788024" y="3429000"/>
              <a:ext cx="1512168" cy="432048"/>
            </a:xfrm>
            <a:prstGeom prst="rect">
              <a:avLst/>
            </a:prstGeom>
            <a:solidFill>
              <a:srgbClr val="B71F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eorgia"/>
                <a:cs typeface="Georgia"/>
              </a:endParaRPr>
            </a:p>
          </p:txBody>
        </p:sp>
        <p:sp>
          <p:nvSpPr>
            <p:cNvPr id="27" name="Rectangle 26"/>
            <p:cNvSpPr/>
            <p:nvPr/>
          </p:nvSpPr>
          <p:spPr>
            <a:xfrm>
              <a:off x="3275856" y="3429000"/>
              <a:ext cx="1512168" cy="432048"/>
            </a:xfrm>
            <a:prstGeom prst="rect">
              <a:avLst/>
            </a:prstGeom>
            <a:solidFill>
              <a:srgbClr val="B71F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eorgia"/>
                <a:cs typeface="Georgia"/>
              </a:endParaRPr>
            </a:p>
          </p:txBody>
        </p:sp>
        <p:sp>
          <p:nvSpPr>
            <p:cNvPr id="40" name="TextBox 39"/>
            <p:cNvSpPr txBox="1"/>
            <p:nvPr/>
          </p:nvSpPr>
          <p:spPr>
            <a:xfrm>
              <a:off x="899592" y="3501008"/>
              <a:ext cx="936104" cy="369332"/>
            </a:xfrm>
            <a:prstGeom prst="rect">
              <a:avLst/>
            </a:prstGeom>
            <a:noFill/>
          </p:spPr>
          <p:txBody>
            <a:bodyPr wrap="square" rtlCol="0">
              <a:spAutoFit/>
            </a:bodyPr>
            <a:lstStyle/>
            <a:p>
              <a:r>
                <a:rPr lang="en-GB" dirty="0" smtClean="0">
                  <a:latin typeface="Georgia"/>
                  <a:cs typeface="Georgia"/>
                </a:rPr>
                <a:t>Ben</a:t>
              </a:r>
              <a:endParaRPr lang="en-GB" dirty="0">
                <a:latin typeface="Georgia"/>
                <a:cs typeface="Georgia"/>
              </a:endParaRPr>
            </a:p>
          </p:txBody>
        </p:sp>
      </p:grpSp>
      <p:sp>
        <p:nvSpPr>
          <p:cNvPr id="28" name="Rectangle 27"/>
          <p:cNvSpPr/>
          <p:nvPr/>
        </p:nvSpPr>
        <p:spPr>
          <a:xfrm>
            <a:off x="4788024" y="3861048"/>
            <a:ext cx="1512168" cy="432048"/>
          </a:xfrm>
          <a:prstGeom prst="rect">
            <a:avLst/>
          </a:prstGeom>
          <a:solidFill>
            <a:srgbClr val="B71F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eorgia"/>
              <a:cs typeface="Georgia"/>
            </a:endParaRPr>
          </a:p>
        </p:txBody>
      </p:sp>
      <p:sp>
        <p:nvSpPr>
          <p:cNvPr id="29" name="Rectangle 28"/>
          <p:cNvSpPr/>
          <p:nvPr/>
        </p:nvSpPr>
        <p:spPr>
          <a:xfrm>
            <a:off x="3275856" y="3861048"/>
            <a:ext cx="1512168" cy="432048"/>
          </a:xfrm>
          <a:prstGeom prst="rect">
            <a:avLst/>
          </a:prstGeom>
          <a:solidFill>
            <a:srgbClr val="B71F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eorgia"/>
              <a:cs typeface="Georgia"/>
            </a:endParaRPr>
          </a:p>
        </p:txBody>
      </p:sp>
      <p:sp>
        <p:nvSpPr>
          <p:cNvPr id="30" name="Rectangle 29"/>
          <p:cNvSpPr/>
          <p:nvPr/>
        </p:nvSpPr>
        <p:spPr>
          <a:xfrm>
            <a:off x="1763688" y="3861048"/>
            <a:ext cx="1512168" cy="432048"/>
          </a:xfrm>
          <a:prstGeom prst="rect">
            <a:avLst/>
          </a:prstGeom>
          <a:solidFill>
            <a:srgbClr val="B71F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eorgia"/>
              <a:cs typeface="Georgia"/>
            </a:endParaRPr>
          </a:p>
        </p:txBody>
      </p:sp>
      <p:sp>
        <p:nvSpPr>
          <p:cNvPr id="31" name="Rectangle 30"/>
          <p:cNvSpPr/>
          <p:nvPr/>
        </p:nvSpPr>
        <p:spPr>
          <a:xfrm>
            <a:off x="6300192" y="3861048"/>
            <a:ext cx="864096" cy="432048"/>
          </a:xfrm>
          <a:prstGeom prst="rect">
            <a:avLst/>
          </a:prstGeom>
          <a:solidFill>
            <a:srgbClr val="B71F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eorgia"/>
              <a:cs typeface="Georgia"/>
            </a:endParaRPr>
          </a:p>
        </p:txBody>
      </p:sp>
      <p:sp>
        <p:nvSpPr>
          <p:cNvPr id="32" name="Left Brace 31"/>
          <p:cNvSpPr/>
          <p:nvPr/>
        </p:nvSpPr>
        <p:spPr>
          <a:xfrm rot="16200000">
            <a:off x="6516216" y="4149080"/>
            <a:ext cx="432048" cy="86409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Georgia"/>
              <a:cs typeface="Georgia"/>
            </a:endParaRPr>
          </a:p>
        </p:txBody>
      </p:sp>
      <p:sp>
        <p:nvSpPr>
          <p:cNvPr id="33" name="TextBox 32"/>
          <p:cNvSpPr txBox="1"/>
          <p:nvPr/>
        </p:nvSpPr>
        <p:spPr>
          <a:xfrm>
            <a:off x="6444208" y="4797152"/>
            <a:ext cx="648072" cy="369332"/>
          </a:xfrm>
          <a:prstGeom prst="rect">
            <a:avLst/>
          </a:prstGeom>
          <a:noFill/>
        </p:spPr>
        <p:txBody>
          <a:bodyPr wrap="square" rtlCol="0">
            <a:spAutoFit/>
          </a:bodyPr>
          <a:lstStyle/>
          <a:p>
            <a:r>
              <a:rPr lang="en-GB" dirty="0" smtClean="0">
                <a:latin typeface="Georgia"/>
                <a:cs typeface="Georgia"/>
              </a:rPr>
              <a:t>311</a:t>
            </a:r>
            <a:endParaRPr lang="en-GB" dirty="0">
              <a:latin typeface="Georgia"/>
              <a:cs typeface="Georgia"/>
            </a:endParaRPr>
          </a:p>
        </p:txBody>
      </p:sp>
      <p:sp>
        <p:nvSpPr>
          <p:cNvPr id="41" name="TextBox 40"/>
          <p:cNvSpPr txBox="1"/>
          <p:nvPr/>
        </p:nvSpPr>
        <p:spPr>
          <a:xfrm>
            <a:off x="899592" y="3933056"/>
            <a:ext cx="648072" cy="369332"/>
          </a:xfrm>
          <a:prstGeom prst="rect">
            <a:avLst/>
          </a:prstGeom>
          <a:noFill/>
        </p:spPr>
        <p:txBody>
          <a:bodyPr wrap="square" rtlCol="0">
            <a:spAutoFit/>
          </a:bodyPr>
          <a:lstStyle/>
          <a:p>
            <a:r>
              <a:rPr lang="en-GB" dirty="0" smtClean="0">
                <a:latin typeface="Georgia"/>
                <a:cs typeface="Georgia"/>
              </a:rPr>
              <a:t>Abe</a:t>
            </a:r>
            <a:endParaRPr lang="en-GB" dirty="0">
              <a:latin typeface="Georgia"/>
              <a:cs typeface="Georgia"/>
            </a:endParaRPr>
          </a:p>
        </p:txBody>
      </p:sp>
      <p:sp>
        <p:nvSpPr>
          <p:cNvPr id="53" name="TextBox 52"/>
          <p:cNvSpPr txBox="1"/>
          <p:nvPr/>
        </p:nvSpPr>
        <p:spPr>
          <a:xfrm>
            <a:off x="1763688" y="4941168"/>
            <a:ext cx="3816424" cy="369332"/>
          </a:xfrm>
          <a:prstGeom prst="rect">
            <a:avLst/>
          </a:prstGeom>
          <a:noFill/>
        </p:spPr>
        <p:txBody>
          <a:bodyPr wrap="square" rtlCol="0">
            <a:spAutoFit/>
          </a:bodyPr>
          <a:lstStyle/>
          <a:p>
            <a:r>
              <a:rPr lang="en-GB" dirty="0" smtClean="0">
                <a:latin typeface="Georgia"/>
                <a:cs typeface="Georgia"/>
              </a:rPr>
              <a:t>4,665 – 311 = 4,354</a:t>
            </a:r>
            <a:endParaRPr lang="en-GB" dirty="0">
              <a:latin typeface="Georgia"/>
              <a:cs typeface="Georgia"/>
            </a:endParaRPr>
          </a:p>
        </p:txBody>
      </p:sp>
      <p:grpSp>
        <p:nvGrpSpPr>
          <p:cNvPr id="57" name="Group 56"/>
          <p:cNvGrpSpPr/>
          <p:nvPr/>
        </p:nvGrpSpPr>
        <p:grpSpPr>
          <a:xfrm>
            <a:off x="6300192" y="2852936"/>
            <a:ext cx="1656184" cy="1440160"/>
            <a:chOff x="6300192" y="2852936"/>
            <a:chExt cx="1656184" cy="1368152"/>
          </a:xfrm>
        </p:grpSpPr>
        <p:sp>
          <p:nvSpPr>
            <p:cNvPr id="55" name="Right Brace 54"/>
            <p:cNvSpPr/>
            <p:nvPr/>
          </p:nvSpPr>
          <p:spPr>
            <a:xfrm>
              <a:off x="6300192" y="2852936"/>
              <a:ext cx="648072" cy="13681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Georgia"/>
                <a:cs typeface="Georgia"/>
              </a:endParaRPr>
            </a:p>
          </p:txBody>
        </p:sp>
        <p:sp>
          <p:nvSpPr>
            <p:cNvPr id="56" name="TextBox 55"/>
            <p:cNvSpPr txBox="1"/>
            <p:nvPr/>
          </p:nvSpPr>
          <p:spPr>
            <a:xfrm>
              <a:off x="7020272" y="3356992"/>
              <a:ext cx="936104" cy="350865"/>
            </a:xfrm>
            <a:prstGeom prst="rect">
              <a:avLst/>
            </a:prstGeom>
            <a:noFill/>
          </p:spPr>
          <p:txBody>
            <a:bodyPr wrap="square" rtlCol="0">
              <a:spAutoFit/>
            </a:bodyPr>
            <a:lstStyle/>
            <a:p>
              <a:r>
                <a:rPr lang="en-GB" dirty="0" smtClean="0">
                  <a:latin typeface="Georgia"/>
                  <a:cs typeface="Georgia"/>
                </a:rPr>
                <a:t>4, 354</a:t>
              </a:r>
              <a:endParaRPr lang="en-GB" dirty="0">
                <a:latin typeface="Georgia"/>
                <a:cs typeface="Georgia"/>
              </a:endParaRPr>
            </a:p>
          </p:txBody>
        </p:sp>
      </p:grpSp>
      <p:sp>
        <p:nvSpPr>
          <p:cNvPr id="58" name="TextBox 57"/>
          <p:cNvSpPr txBox="1"/>
          <p:nvPr/>
        </p:nvSpPr>
        <p:spPr>
          <a:xfrm>
            <a:off x="1835696" y="5373216"/>
            <a:ext cx="3528392" cy="646331"/>
          </a:xfrm>
          <a:prstGeom prst="rect">
            <a:avLst/>
          </a:prstGeom>
          <a:noFill/>
        </p:spPr>
        <p:txBody>
          <a:bodyPr wrap="square" rtlCol="0">
            <a:spAutoFit/>
          </a:bodyPr>
          <a:lstStyle/>
          <a:p>
            <a:r>
              <a:rPr lang="en-GB" dirty="0" smtClean="0">
                <a:latin typeface="Georgia"/>
                <a:cs typeface="Georgia"/>
              </a:rPr>
              <a:t>4, 354 ÷ 7 = 622</a:t>
            </a:r>
          </a:p>
          <a:p>
            <a:r>
              <a:rPr lang="en-GB" dirty="0" err="1" smtClean="0">
                <a:latin typeface="Georgia"/>
                <a:cs typeface="Georgia"/>
              </a:rPr>
              <a:t>Ceri</a:t>
            </a:r>
            <a:r>
              <a:rPr lang="en-GB" dirty="0" smtClean="0">
                <a:latin typeface="Georgia"/>
                <a:cs typeface="Georgia"/>
              </a:rPr>
              <a:t> scored 622</a:t>
            </a:r>
            <a:endParaRPr lang="en-GB" dirty="0">
              <a:latin typeface="Georgia"/>
              <a:cs typeface="Georgia"/>
            </a:endParaRPr>
          </a:p>
        </p:txBody>
      </p:sp>
      <p:sp>
        <p:nvSpPr>
          <p:cNvPr id="60" name="TextBox 59"/>
          <p:cNvSpPr txBox="1"/>
          <p:nvPr/>
        </p:nvSpPr>
        <p:spPr>
          <a:xfrm>
            <a:off x="5004048" y="5517232"/>
            <a:ext cx="4032448" cy="369332"/>
          </a:xfrm>
          <a:prstGeom prst="rect">
            <a:avLst/>
          </a:prstGeom>
          <a:noFill/>
        </p:spPr>
        <p:txBody>
          <a:bodyPr wrap="square" rtlCol="0">
            <a:spAutoFit/>
          </a:bodyPr>
          <a:lstStyle/>
          <a:p>
            <a:r>
              <a:rPr lang="en-GB" dirty="0" smtClean="0">
                <a:latin typeface="Georgia"/>
                <a:cs typeface="Georgia"/>
              </a:rPr>
              <a:t>Check: 622 + 1,866 + 2, 177 = 4,665</a:t>
            </a:r>
            <a:endParaRPr lang="en-GB" dirty="0">
              <a:latin typeface="Georgia"/>
              <a:cs typeface="Georgia"/>
            </a:endParaRPr>
          </a:p>
        </p:txBody>
      </p:sp>
      <p:sp>
        <p:nvSpPr>
          <p:cNvPr id="47" name="Title 1"/>
          <p:cNvSpPr txBox="1">
            <a:spLocks/>
          </p:cNvSpPr>
          <p:nvPr/>
        </p:nvSpPr>
        <p:spPr>
          <a:xfrm>
            <a:off x="457200" y="71422"/>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latin typeface="Georgia"/>
                <a:cs typeface="Georgia"/>
              </a:rPr>
              <a:t>Problem solving – a pictorial approach</a:t>
            </a:r>
          </a:p>
        </p:txBody>
      </p:sp>
    </p:spTree>
    <p:extLst>
      <p:ext uri="{BB962C8B-B14F-4D97-AF65-F5344CB8AC3E}">
        <p14:creationId xmlns:p14="http://schemas.microsoft.com/office/powerpoint/2010/main" val="192473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31"/>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2"/>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33"/>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5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8">
                                            <p:txEl>
                                              <p:pRg st="0" end="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8">
                                            <p:txEl>
                                              <p:pRg st="1" end="1"/>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9" grpId="0"/>
      <p:bldP spid="28" grpId="0" animBg="1"/>
      <p:bldP spid="29" grpId="0" animBg="1"/>
      <p:bldP spid="30" grpId="0" animBg="1"/>
      <p:bldP spid="31" grpId="0" animBg="1"/>
      <p:bldP spid="31" grpId="1" animBg="1"/>
      <p:bldP spid="32" grpId="0" animBg="1"/>
      <p:bldP spid="32" grpId="1" animBg="1"/>
      <p:bldP spid="33" grpId="0"/>
      <p:bldP spid="33" grpId="1"/>
      <p:bldP spid="41" grpId="0"/>
      <p:bldP spid="53"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214422"/>
            <a:ext cx="8229600" cy="5214974"/>
          </a:xfrm>
        </p:spPr>
        <p:txBody>
          <a:bodyPr>
            <a:normAutofit/>
          </a:bodyPr>
          <a:lstStyle/>
          <a:p>
            <a:pPr algn="ctr"/>
            <a:r>
              <a:rPr lang="en-GB" dirty="0" smtClean="0"/>
              <a:t>Jake is 3 years older than Lucy and 2 years younger than Pete. </a:t>
            </a:r>
          </a:p>
          <a:p>
            <a:pPr algn="ctr">
              <a:buNone/>
            </a:pPr>
            <a:endParaRPr lang="en-GB" dirty="0" smtClean="0"/>
          </a:p>
          <a:p>
            <a:pPr algn="ctr"/>
            <a:r>
              <a:rPr lang="en-GB" dirty="0" smtClean="0"/>
              <a:t>The total of their ages is 41 years old. </a:t>
            </a:r>
          </a:p>
          <a:p>
            <a:pPr marL="0" indent="0" algn="ctr">
              <a:buNone/>
            </a:pPr>
            <a:endParaRPr lang="en-GB" dirty="0" smtClean="0"/>
          </a:p>
          <a:p>
            <a:pPr algn="ctr">
              <a:buNone/>
            </a:pPr>
            <a:r>
              <a:rPr lang="en-GB" dirty="0" smtClean="0"/>
              <a:t>Find Jake’s age.</a:t>
            </a:r>
          </a:p>
          <a:p>
            <a:pPr algn="ctr">
              <a:buNone/>
            </a:pPr>
            <a:r>
              <a:rPr lang="en-GB" dirty="0" smtClean="0"/>
              <a:t>What else can you find?</a:t>
            </a:r>
          </a:p>
          <a:p>
            <a:pPr>
              <a:buNone/>
            </a:pPr>
            <a:endParaRPr lang="en-GB" dirty="0" smtClean="0"/>
          </a:p>
          <a:p>
            <a:pPr>
              <a:buNone/>
            </a:pPr>
            <a:endParaRPr lang="en-GB" dirty="0"/>
          </a:p>
        </p:txBody>
      </p:sp>
      <p:sp>
        <p:nvSpPr>
          <p:cNvPr id="12" name="Title 11"/>
          <p:cNvSpPr>
            <a:spLocks noGrp="1"/>
          </p:cNvSpPr>
          <p:nvPr>
            <p:ph type="title"/>
          </p:nvPr>
        </p:nvSpPr>
        <p:spPr>
          <a:xfrm>
            <a:off x="467544" y="260648"/>
            <a:ext cx="8229600" cy="1143000"/>
          </a:xfrm>
        </p:spPr>
        <p:txBody>
          <a:bodyPr>
            <a:normAutofit/>
          </a:bodyPr>
          <a:lstStyle/>
          <a:p>
            <a:r>
              <a:rPr lang="en-GB" sz="4000" b="1" dirty="0" smtClean="0"/>
              <a:t>Do the maths!</a:t>
            </a:r>
            <a:endParaRPr lang="en-GB" sz="4000" b="1" dirty="0"/>
          </a:p>
        </p:txBody>
      </p:sp>
    </p:spTree>
    <p:extLst>
      <p:ext uri="{BB962C8B-B14F-4D97-AF65-F5344CB8AC3E}">
        <p14:creationId xmlns:p14="http://schemas.microsoft.com/office/powerpoint/2010/main" val="1422272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80" y="875142"/>
            <a:ext cx="8229600" cy="5214974"/>
          </a:xfrm>
        </p:spPr>
        <p:txBody>
          <a:bodyPr>
            <a:normAutofit/>
          </a:bodyPr>
          <a:lstStyle/>
          <a:p>
            <a:endParaRPr lang="en-GB" dirty="0" smtClean="0">
              <a:latin typeface="Georgia"/>
              <a:cs typeface="Georgia"/>
            </a:endParaRPr>
          </a:p>
          <a:p>
            <a:pPr>
              <a:buNone/>
            </a:pPr>
            <a:endParaRPr lang="en-GB" dirty="0" smtClean="0">
              <a:latin typeface="Georgia"/>
              <a:cs typeface="Georgia"/>
            </a:endParaRPr>
          </a:p>
          <a:p>
            <a:pPr>
              <a:buNone/>
            </a:pPr>
            <a:endParaRPr lang="en-GB" dirty="0">
              <a:latin typeface="Georgia"/>
              <a:cs typeface="Georgia"/>
            </a:endParaRPr>
          </a:p>
        </p:txBody>
      </p:sp>
      <p:grpSp>
        <p:nvGrpSpPr>
          <p:cNvPr id="51" name="Group 50"/>
          <p:cNvGrpSpPr/>
          <p:nvPr/>
        </p:nvGrpSpPr>
        <p:grpSpPr>
          <a:xfrm>
            <a:off x="3563888" y="2996952"/>
            <a:ext cx="2160240" cy="648072"/>
            <a:chOff x="3563888" y="2996952"/>
            <a:chExt cx="2160240" cy="648072"/>
          </a:xfrm>
          <a:solidFill>
            <a:srgbClr val="B71F36"/>
          </a:solidFill>
        </p:grpSpPr>
        <p:grpSp>
          <p:nvGrpSpPr>
            <p:cNvPr id="34" name="Group 33"/>
            <p:cNvGrpSpPr/>
            <p:nvPr/>
          </p:nvGrpSpPr>
          <p:grpSpPr>
            <a:xfrm>
              <a:off x="3563888" y="2996952"/>
              <a:ext cx="1440160" cy="648072"/>
              <a:chOff x="3563888" y="2996952"/>
              <a:chExt cx="1440160" cy="648072"/>
            </a:xfrm>
            <a:grpFill/>
          </p:grpSpPr>
          <p:sp>
            <p:nvSpPr>
              <p:cNvPr id="9" name="Rectangle 8"/>
              <p:cNvSpPr/>
              <p:nvPr/>
            </p:nvSpPr>
            <p:spPr>
              <a:xfrm>
                <a:off x="3563888" y="2996952"/>
                <a:ext cx="720080" cy="6480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eorgia"/>
                  <a:cs typeface="Georgia"/>
                </a:endParaRPr>
              </a:p>
            </p:txBody>
          </p:sp>
          <p:sp>
            <p:nvSpPr>
              <p:cNvPr id="10" name="Rectangle 9"/>
              <p:cNvSpPr/>
              <p:nvPr/>
            </p:nvSpPr>
            <p:spPr>
              <a:xfrm>
                <a:off x="4283968" y="2996952"/>
                <a:ext cx="720080" cy="6480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eorgia"/>
                  <a:cs typeface="Georgia"/>
                </a:endParaRPr>
              </a:p>
            </p:txBody>
          </p:sp>
        </p:grpSp>
        <p:sp>
          <p:nvSpPr>
            <p:cNvPr id="11" name="Rectangle 10"/>
            <p:cNvSpPr/>
            <p:nvPr/>
          </p:nvSpPr>
          <p:spPr>
            <a:xfrm>
              <a:off x="5004048" y="2996952"/>
              <a:ext cx="720080" cy="6480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eorgia"/>
                <a:cs typeface="Georgia"/>
              </a:endParaRPr>
            </a:p>
          </p:txBody>
        </p:sp>
      </p:grpSp>
      <p:grpSp>
        <p:nvGrpSpPr>
          <p:cNvPr id="45" name="Group 44"/>
          <p:cNvGrpSpPr/>
          <p:nvPr/>
        </p:nvGrpSpPr>
        <p:grpSpPr>
          <a:xfrm>
            <a:off x="5724128" y="3645024"/>
            <a:ext cx="1440160" cy="648072"/>
            <a:chOff x="5724128" y="3645024"/>
            <a:chExt cx="1440160" cy="648072"/>
          </a:xfrm>
        </p:grpSpPr>
        <p:sp>
          <p:nvSpPr>
            <p:cNvPr id="15" name="Rectangle 14"/>
            <p:cNvSpPr/>
            <p:nvPr/>
          </p:nvSpPr>
          <p:spPr>
            <a:xfrm>
              <a:off x="5724128" y="3645024"/>
              <a:ext cx="720080" cy="648072"/>
            </a:xfrm>
            <a:prstGeom prst="rect">
              <a:avLst/>
            </a:prstGeom>
            <a:solidFill>
              <a:srgbClr val="B71F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eorgia"/>
                <a:cs typeface="Georgia"/>
              </a:endParaRPr>
            </a:p>
          </p:txBody>
        </p:sp>
        <p:sp>
          <p:nvSpPr>
            <p:cNvPr id="16" name="Rectangle 15"/>
            <p:cNvSpPr/>
            <p:nvPr/>
          </p:nvSpPr>
          <p:spPr>
            <a:xfrm>
              <a:off x="6444208" y="3645024"/>
              <a:ext cx="720080" cy="648072"/>
            </a:xfrm>
            <a:prstGeom prst="rect">
              <a:avLst/>
            </a:prstGeom>
            <a:solidFill>
              <a:srgbClr val="B71F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eorgia"/>
                <a:cs typeface="Georgia"/>
              </a:endParaRPr>
            </a:p>
          </p:txBody>
        </p:sp>
      </p:grpSp>
      <p:grpSp>
        <p:nvGrpSpPr>
          <p:cNvPr id="47" name="Group 46"/>
          <p:cNvGrpSpPr/>
          <p:nvPr/>
        </p:nvGrpSpPr>
        <p:grpSpPr>
          <a:xfrm>
            <a:off x="7524328" y="2204864"/>
            <a:ext cx="1437815" cy="2160240"/>
            <a:chOff x="7524328" y="2204864"/>
            <a:chExt cx="1437815" cy="2160240"/>
          </a:xfrm>
        </p:grpSpPr>
        <p:sp>
          <p:nvSpPr>
            <p:cNvPr id="21" name="Right Brace 20"/>
            <p:cNvSpPr/>
            <p:nvPr/>
          </p:nvSpPr>
          <p:spPr>
            <a:xfrm>
              <a:off x="7524328" y="2204864"/>
              <a:ext cx="288032" cy="21602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Georgia"/>
                <a:cs typeface="Georgia"/>
              </a:endParaRPr>
            </a:p>
          </p:txBody>
        </p:sp>
        <p:sp>
          <p:nvSpPr>
            <p:cNvPr id="22" name="TextBox 21"/>
            <p:cNvSpPr txBox="1"/>
            <p:nvPr/>
          </p:nvSpPr>
          <p:spPr>
            <a:xfrm>
              <a:off x="7956376" y="3140968"/>
              <a:ext cx="1005767" cy="369332"/>
            </a:xfrm>
            <a:prstGeom prst="rect">
              <a:avLst/>
            </a:prstGeom>
            <a:noFill/>
          </p:spPr>
          <p:txBody>
            <a:bodyPr wrap="none" rtlCol="0">
              <a:spAutoFit/>
            </a:bodyPr>
            <a:lstStyle/>
            <a:p>
              <a:r>
                <a:rPr lang="en-GB" dirty="0" smtClean="0">
                  <a:latin typeface="Georgia"/>
                  <a:cs typeface="Georgia"/>
                </a:rPr>
                <a:t>41 years</a:t>
              </a:r>
              <a:endParaRPr lang="en-GB" dirty="0">
                <a:latin typeface="Georgia"/>
                <a:cs typeface="Georgia"/>
              </a:endParaRPr>
            </a:p>
          </p:txBody>
        </p:sp>
      </p:grpSp>
      <p:grpSp>
        <p:nvGrpSpPr>
          <p:cNvPr id="35" name="Group 34"/>
          <p:cNvGrpSpPr/>
          <p:nvPr/>
        </p:nvGrpSpPr>
        <p:grpSpPr>
          <a:xfrm>
            <a:off x="3635896" y="2060848"/>
            <a:ext cx="2088232" cy="864096"/>
            <a:chOff x="3635896" y="2060848"/>
            <a:chExt cx="2088232" cy="864096"/>
          </a:xfrm>
        </p:grpSpPr>
        <p:sp>
          <p:nvSpPr>
            <p:cNvPr id="24" name="Left Brace 23"/>
            <p:cNvSpPr/>
            <p:nvPr/>
          </p:nvSpPr>
          <p:spPr>
            <a:xfrm rot="5400000">
              <a:off x="4427984" y="1628800"/>
              <a:ext cx="504056" cy="20882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Georgia"/>
                <a:cs typeface="Georgia"/>
              </a:endParaRPr>
            </a:p>
          </p:txBody>
        </p:sp>
        <p:sp>
          <p:nvSpPr>
            <p:cNvPr id="25" name="TextBox 24"/>
            <p:cNvSpPr txBox="1"/>
            <p:nvPr/>
          </p:nvSpPr>
          <p:spPr>
            <a:xfrm>
              <a:off x="4283968" y="2060848"/>
              <a:ext cx="903538" cy="369332"/>
            </a:xfrm>
            <a:prstGeom prst="rect">
              <a:avLst/>
            </a:prstGeom>
            <a:noFill/>
          </p:spPr>
          <p:txBody>
            <a:bodyPr wrap="none" rtlCol="0">
              <a:spAutoFit/>
            </a:bodyPr>
            <a:lstStyle/>
            <a:p>
              <a:r>
                <a:rPr lang="en-GB" dirty="0" smtClean="0">
                  <a:latin typeface="Georgia"/>
                  <a:cs typeface="Georgia"/>
                </a:rPr>
                <a:t>3 years</a:t>
              </a:r>
              <a:endParaRPr lang="en-GB" dirty="0">
                <a:latin typeface="Georgia"/>
                <a:cs typeface="Georgia"/>
              </a:endParaRPr>
            </a:p>
          </p:txBody>
        </p:sp>
      </p:grpSp>
      <p:grpSp>
        <p:nvGrpSpPr>
          <p:cNvPr id="46" name="Group 45"/>
          <p:cNvGrpSpPr/>
          <p:nvPr/>
        </p:nvGrpSpPr>
        <p:grpSpPr>
          <a:xfrm>
            <a:off x="5796136" y="2708920"/>
            <a:ext cx="1368152" cy="792088"/>
            <a:chOff x="5796136" y="2708920"/>
            <a:chExt cx="1368152" cy="792088"/>
          </a:xfrm>
        </p:grpSpPr>
        <p:sp>
          <p:nvSpPr>
            <p:cNvPr id="23" name="Left Brace 22"/>
            <p:cNvSpPr/>
            <p:nvPr/>
          </p:nvSpPr>
          <p:spPr>
            <a:xfrm rot="5400000">
              <a:off x="6228184" y="2564904"/>
              <a:ext cx="504056" cy="13681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Georgia"/>
                <a:cs typeface="Georgia"/>
              </a:endParaRPr>
            </a:p>
          </p:txBody>
        </p:sp>
        <p:sp>
          <p:nvSpPr>
            <p:cNvPr id="26" name="TextBox 25"/>
            <p:cNvSpPr txBox="1"/>
            <p:nvPr/>
          </p:nvSpPr>
          <p:spPr>
            <a:xfrm>
              <a:off x="6156176" y="2708920"/>
              <a:ext cx="905116" cy="369332"/>
            </a:xfrm>
            <a:prstGeom prst="rect">
              <a:avLst/>
            </a:prstGeom>
            <a:noFill/>
          </p:spPr>
          <p:txBody>
            <a:bodyPr wrap="none" rtlCol="0">
              <a:spAutoFit/>
            </a:bodyPr>
            <a:lstStyle/>
            <a:p>
              <a:r>
                <a:rPr lang="en-GB" dirty="0" smtClean="0">
                  <a:latin typeface="Georgia"/>
                  <a:cs typeface="Georgia"/>
                </a:rPr>
                <a:t>2 years</a:t>
              </a:r>
              <a:endParaRPr lang="en-GB" dirty="0">
                <a:latin typeface="Georgia"/>
                <a:cs typeface="Georgia"/>
              </a:endParaRPr>
            </a:p>
          </p:txBody>
        </p:sp>
      </p:grpSp>
      <p:grpSp>
        <p:nvGrpSpPr>
          <p:cNvPr id="49" name="Group 48"/>
          <p:cNvGrpSpPr/>
          <p:nvPr/>
        </p:nvGrpSpPr>
        <p:grpSpPr>
          <a:xfrm>
            <a:off x="179512" y="2996952"/>
            <a:ext cx="3384376" cy="648072"/>
            <a:chOff x="179512" y="2996952"/>
            <a:chExt cx="3384376" cy="648072"/>
          </a:xfrm>
        </p:grpSpPr>
        <p:sp>
          <p:nvSpPr>
            <p:cNvPr id="19" name="TextBox 18"/>
            <p:cNvSpPr txBox="1"/>
            <p:nvPr/>
          </p:nvSpPr>
          <p:spPr>
            <a:xfrm>
              <a:off x="179512" y="3140968"/>
              <a:ext cx="655686" cy="369332"/>
            </a:xfrm>
            <a:prstGeom prst="rect">
              <a:avLst/>
            </a:prstGeom>
            <a:noFill/>
          </p:spPr>
          <p:txBody>
            <a:bodyPr wrap="none" rtlCol="0">
              <a:spAutoFit/>
            </a:bodyPr>
            <a:lstStyle/>
            <a:p>
              <a:r>
                <a:rPr lang="en-GB" dirty="0" smtClean="0">
                  <a:latin typeface="Georgia"/>
                  <a:cs typeface="Georgia"/>
                </a:rPr>
                <a:t>Jake</a:t>
              </a:r>
              <a:endParaRPr lang="en-GB" dirty="0">
                <a:latin typeface="Georgia"/>
                <a:cs typeface="Georgia"/>
              </a:endParaRPr>
            </a:p>
          </p:txBody>
        </p:sp>
        <p:grpSp>
          <p:nvGrpSpPr>
            <p:cNvPr id="33" name="Group 32"/>
            <p:cNvGrpSpPr/>
            <p:nvPr/>
          </p:nvGrpSpPr>
          <p:grpSpPr>
            <a:xfrm>
              <a:off x="827584" y="2996952"/>
              <a:ext cx="2736304" cy="648072"/>
              <a:chOff x="827584" y="2996952"/>
              <a:chExt cx="2736304" cy="648072"/>
            </a:xfrm>
          </p:grpSpPr>
          <p:sp>
            <p:nvSpPr>
              <p:cNvPr id="7" name="Rectangle 6"/>
              <p:cNvSpPr/>
              <p:nvPr/>
            </p:nvSpPr>
            <p:spPr>
              <a:xfrm>
                <a:off x="827584" y="2996952"/>
                <a:ext cx="2736304" cy="648072"/>
              </a:xfrm>
              <a:prstGeom prst="rect">
                <a:avLst/>
              </a:prstGeom>
              <a:solidFill>
                <a:srgbClr val="B71F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eorgia"/>
                  <a:cs typeface="Georgia"/>
                </a:endParaRPr>
              </a:p>
            </p:txBody>
          </p:sp>
          <p:sp>
            <p:nvSpPr>
              <p:cNvPr id="28" name="TextBox 27"/>
              <p:cNvSpPr txBox="1"/>
              <p:nvPr/>
            </p:nvSpPr>
            <p:spPr>
              <a:xfrm>
                <a:off x="1835696" y="3140968"/>
                <a:ext cx="295123" cy="369332"/>
              </a:xfrm>
              <a:prstGeom prst="rect">
                <a:avLst/>
              </a:prstGeom>
              <a:noFill/>
            </p:spPr>
            <p:txBody>
              <a:bodyPr wrap="none" rtlCol="0">
                <a:spAutoFit/>
              </a:bodyPr>
              <a:lstStyle/>
              <a:p>
                <a:r>
                  <a:rPr lang="en-GB" dirty="0" smtClean="0">
                    <a:latin typeface="Georgia"/>
                    <a:cs typeface="Georgia"/>
                  </a:rPr>
                  <a:t>?</a:t>
                </a:r>
                <a:endParaRPr lang="en-GB" dirty="0">
                  <a:latin typeface="Georgia"/>
                  <a:cs typeface="Georgia"/>
                </a:endParaRPr>
              </a:p>
            </p:txBody>
          </p:sp>
        </p:grpSp>
      </p:grpSp>
      <p:grpSp>
        <p:nvGrpSpPr>
          <p:cNvPr id="48" name="Group 47"/>
          <p:cNvGrpSpPr/>
          <p:nvPr/>
        </p:nvGrpSpPr>
        <p:grpSpPr>
          <a:xfrm>
            <a:off x="179512" y="2348880"/>
            <a:ext cx="3384376" cy="648072"/>
            <a:chOff x="179512" y="2348880"/>
            <a:chExt cx="3384376" cy="648072"/>
          </a:xfrm>
        </p:grpSpPr>
        <p:sp>
          <p:nvSpPr>
            <p:cNvPr id="17" name="TextBox 16"/>
            <p:cNvSpPr txBox="1"/>
            <p:nvPr/>
          </p:nvSpPr>
          <p:spPr>
            <a:xfrm>
              <a:off x="179512" y="2420888"/>
              <a:ext cx="675185" cy="369332"/>
            </a:xfrm>
            <a:prstGeom prst="rect">
              <a:avLst/>
            </a:prstGeom>
            <a:noFill/>
          </p:spPr>
          <p:txBody>
            <a:bodyPr wrap="none" rtlCol="0">
              <a:spAutoFit/>
            </a:bodyPr>
            <a:lstStyle/>
            <a:p>
              <a:r>
                <a:rPr lang="en-GB" dirty="0" smtClean="0">
                  <a:latin typeface="Georgia"/>
                  <a:cs typeface="Georgia"/>
                </a:rPr>
                <a:t>Lucy</a:t>
              </a:r>
              <a:endParaRPr lang="en-GB" dirty="0">
                <a:latin typeface="Georgia"/>
                <a:cs typeface="Georgia"/>
              </a:endParaRPr>
            </a:p>
          </p:txBody>
        </p:sp>
        <p:grpSp>
          <p:nvGrpSpPr>
            <p:cNvPr id="32" name="Group 31"/>
            <p:cNvGrpSpPr/>
            <p:nvPr/>
          </p:nvGrpSpPr>
          <p:grpSpPr>
            <a:xfrm>
              <a:off x="827584" y="2348880"/>
              <a:ext cx="2736304" cy="648072"/>
              <a:chOff x="827584" y="2348880"/>
              <a:chExt cx="2736304" cy="648072"/>
            </a:xfrm>
          </p:grpSpPr>
          <p:sp>
            <p:nvSpPr>
              <p:cNvPr id="5" name="Rectangle 4"/>
              <p:cNvSpPr/>
              <p:nvPr/>
            </p:nvSpPr>
            <p:spPr>
              <a:xfrm>
                <a:off x="827584" y="2348880"/>
                <a:ext cx="2736304" cy="648072"/>
              </a:xfrm>
              <a:prstGeom prst="rect">
                <a:avLst/>
              </a:prstGeom>
              <a:solidFill>
                <a:srgbClr val="B71F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eorgia"/>
                  <a:cs typeface="Georgia"/>
                </a:endParaRPr>
              </a:p>
            </p:txBody>
          </p:sp>
          <p:sp>
            <p:nvSpPr>
              <p:cNvPr id="29" name="TextBox 28"/>
              <p:cNvSpPr txBox="1"/>
              <p:nvPr/>
            </p:nvSpPr>
            <p:spPr>
              <a:xfrm>
                <a:off x="1979712" y="2492896"/>
                <a:ext cx="295123" cy="369332"/>
              </a:xfrm>
              <a:prstGeom prst="rect">
                <a:avLst/>
              </a:prstGeom>
              <a:noFill/>
            </p:spPr>
            <p:txBody>
              <a:bodyPr wrap="none" rtlCol="0">
                <a:spAutoFit/>
              </a:bodyPr>
              <a:lstStyle/>
              <a:p>
                <a:r>
                  <a:rPr lang="en-GB" dirty="0" smtClean="0">
                    <a:latin typeface="Georgia"/>
                    <a:cs typeface="Georgia"/>
                  </a:rPr>
                  <a:t>?</a:t>
                </a:r>
                <a:endParaRPr lang="en-GB" dirty="0">
                  <a:latin typeface="Georgia"/>
                  <a:cs typeface="Georgia"/>
                </a:endParaRPr>
              </a:p>
            </p:txBody>
          </p:sp>
        </p:grpSp>
      </p:grpSp>
      <p:grpSp>
        <p:nvGrpSpPr>
          <p:cNvPr id="43" name="Group 42"/>
          <p:cNvGrpSpPr/>
          <p:nvPr/>
        </p:nvGrpSpPr>
        <p:grpSpPr>
          <a:xfrm>
            <a:off x="3563888" y="3645024"/>
            <a:ext cx="2160240" cy="648072"/>
            <a:chOff x="3563888" y="3645024"/>
            <a:chExt cx="2160240" cy="648072"/>
          </a:xfrm>
        </p:grpSpPr>
        <p:sp>
          <p:nvSpPr>
            <p:cNvPr id="12" name="Rectangle 11"/>
            <p:cNvSpPr/>
            <p:nvPr/>
          </p:nvSpPr>
          <p:spPr>
            <a:xfrm>
              <a:off x="3563888" y="3645024"/>
              <a:ext cx="720080" cy="648072"/>
            </a:xfrm>
            <a:prstGeom prst="rect">
              <a:avLst/>
            </a:prstGeom>
            <a:solidFill>
              <a:srgbClr val="B71F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eorgia"/>
                <a:cs typeface="Georgia"/>
              </a:endParaRPr>
            </a:p>
          </p:txBody>
        </p:sp>
        <p:sp>
          <p:nvSpPr>
            <p:cNvPr id="13" name="Rectangle 12"/>
            <p:cNvSpPr/>
            <p:nvPr/>
          </p:nvSpPr>
          <p:spPr>
            <a:xfrm>
              <a:off x="4283968" y="3645024"/>
              <a:ext cx="720080" cy="648072"/>
            </a:xfrm>
            <a:prstGeom prst="rect">
              <a:avLst/>
            </a:prstGeom>
            <a:solidFill>
              <a:srgbClr val="B71F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eorgia"/>
                <a:cs typeface="Georgia"/>
              </a:endParaRPr>
            </a:p>
          </p:txBody>
        </p:sp>
        <p:sp>
          <p:nvSpPr>
            <p:cNvPr id="14" name="Rectangle 13"/>
            <p:cNvSpPr/>
            <p:nvPr/>
          </p:nvSpPr>
          <p:spPr>
            <a:xfrm>
              <a:off x="5004048" y="3645024"/>
              <a:ext cx="720080" cy="648072"/>
            </a:xfrm>
            <a:prstGeom prst="rect">
              <a:avLst/>
            </a:prstGeom>
            <a:solidFill>
              <a:srgbClr val="B71F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eorgia"/>
                <a:cs typeface="Georgia"/>
              </a:endParaRPr>
            </a:p>
          </p:txBody>
        </p:sp>
      </p:grpSp>
      <p:grpSp>
        <p:nvGrpSpPr>
          <p:cNvPr id="55" name="Group 54"/>
          <p:cNvGrpSpPr/>
          <p:nvPr/>
        </p:nvGrpSpPr>
        <p:grpSpPr>
          <a:xfrm>
            <a:off x="179512" y="3645024"/>
            <a:ext cx="3384376" cy="648072"/>
            <a:chOff x="179512" y="3645024"/>
            <a:chExt cx="3384376" cy="648072"/>
          </a:xfrm>
        </p:grpSpPr>
        <p:sp>
          <p:nvSpPr>
            <p:cNvPr id="20" name="TextBox 19"/>
            <p:cNvSpPr txBox="1"/>
            <p:nvPr/>
          </p:nvSpPr>
          <p:spPr>
            <a:xfrm>
              <a:off x="179512" y="3789040"/>
              <a:ext cx="628297" cy="369332"/>
            </a:xfrm>
            <a:prstGeom prst="rect">
              <a:avLst/>
            </a:prstGeom>
            <a:noFill/>
          </p:spPr>
          <p:txBody>
            <a:bodyPr wrap="none" rtlCol="0">
              <a:spAutoFit/>
            </a:bodyPr>
            <a:lstStyle/>
            <a:p>
              <a:r>
                <a:rPr lang="en-GB" dirty="0" smtClean="0">
                  <a:latin typeface="Georgia"/>
                  <a:cs typeface="Georgia"/>
                </a:rPr>
                <a:t>Pete</a:t>
              </a:r>
              <a:endParaRPr lang="en-GB" dirty="0">
                <a:latin typeface="Georgia"/>
                <a:cs typeface="Georgia"/>
              </a:endParaRPr>
            </a:p>
          </p:txBody>
        </p:sp>
        <p:grpSp>
          <p:nvGrpSpPr>
            <p:cNvPr id="36" name="Group 35"/>
            <p:cNvGrpSpPr/>
            <p:nvPr/>
          </p:nvGrpSpPr>
          <p:grpSpPr>
            <a:xfrm>
              <a:off x="827584" y="3645024"/>
              <a:ext cx="2736304" cy="648072"/>
              <a:chOff x="827584" y="3645024"/>
              <a:chExt cx="2736304" cy="648072"/>
            </a:xfrm>
          </p:grpSpPr>
          <p:sp>
            <p:nvSpPr>
              <p:cNvPr id="8" name="Rectangle 7"/>
              <p:cNvSpPr/>
              <p:nvPr/>
            </p:nvSpPr>
            <p:spPr>
              <a:xfrm>
                <a:off x="827584" y="3645024"/>
                <a:ext cx="2736304" cy="648072"/>
              </a:xfrm>
              <a:prstGeom prst="rect">
                <a:avLst/>
              </a:prstGeom>
              <a:solidFill>
                <a:srgbClr val="B71F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eorgia"/>
                  <a:cs typeface="Georgia"/>
                </a:endParaRPr>
              </a:p>
            </p:txBody>
          </p:sp>
          <p:sp>
            <p:nvSpPr>
              <p:cNvPr id="30" name="TextBox 29"/>
              <p:cNvSpPr txBox="1"/>
              <p:nvPr/>
            </p:nvSpPr>
            <p:spPr>
              <a:xfrm>
                <a:off x="1907704" y="3789040"/>
                <a:ext cx="295123" cy="369332"/>
              </a:xfrm>
              <a:prstGeom prst="rect">
                <a:avLst/>
              </a:prstGeom>
              <a:noFill/>
            </p:spPr>
            <p:txBody>
              <a:bodyPr wrap="none" rtlCol="0">
                <a:spAutoFit/>
              </a:bodyPr>
              <a:lstStyle/>
              <a:p>
                <a:r>
                  <a:rPr lang="en-GB" dirty="0" smtClean="0">
                    <a:latin typeface="Georgia"/>
                    <a:cs typeface="Georgia"/>
                  </a:rPr>
                  <a:t>?</a:t>
                </a:r>
                <a:endParaRPr lang="en-GB" dirty="0">
                  <a:latin typeface="Georgia"/>
                  <a:cs typeface="Georgia"/>
                </a:endParaRPr>
              </a:p>
            </p:txBody>
          </p:sp>
        </p:grpSp>
      </p:grpSp>
      <p:sp>
        <p:nvSpPr>
          <p:cNvPr id="31" name="TextBox 30"/>
          <p:cNvSpPr txBox="1"/>
          <p:nvPr/>
        </p:nvSpPr>
        <p:spPr>
          <a:xfrm>
            <a:off x="1119848" y="4509120"/>
            <a:ext cx="2600855" cy="1200329"/>
          </a:xfrm>
          <a:prstGeom prst="rect">
            <a:avLst/>
          </a:prstGeom>
          <a:noFill/>
        </p:spPr>
        <p:txBody>
          <a:bodyPr wrap="none" rtlCol="0">
            <a:spAutoFit/>
          </a:bodyPr>
          <a:lstStyle/>
          <a:p>
            <a:r>
              <a:rPr lang="en-GB" dirty="0" smtClean="0">
                <a:latin typeface="Georgia"/>
                <a:cs typeface="Georgia"/>
              </a:rPr>
              <a:t>41 – 8 = 33</a:t>
            </a:r>
          </a:p>
          <a:p>
            <a:r>
              <a:rPr lang="en-GB" dirty="0" smtClean="0">
                <a:latin typeface="Georgia"/>
                <a:cs typeface="Georgia"/>
              </a:rPr>
              <a:t>33/3 = 11</a:t>
            </a:r>
          </a:p>
          <a:p>
            <a:r>
              <a:rPr lang="en-GB" dirty="0" smtClean="0">
                <a:latin typeface="Georgia"/>
                <a:cs typeface="Georgia"/>
              </a:rPr>
              <a:t>? = 11 years</a:t>
            </a:r>
          </a:p>
          <a:p>
            <a:r>
              <a:rPr lang="en-GB" dirty="0" smtClean="0">
                <a:latin typeface="Georgia"/>
                <a:cs typeface="Georgia"/>
              </a:rPr>
              <a:t>Jake is 11 + 3 = 14 years</a:t>
            </a:r>
            <a:endParaRPr lang="en-GB" dirty="0">
              <a:latin typeface="Georgia"/>
              <a:cs typeface="Georgia"/>
            </a:endParaRPr>
          </a:p>
        </p:txBody>
      </p:sp>
      <p:grpSp>
        <p:nvGrpSpPr>
          <p:cNvPr id="54" name="Group 53"/>
          <p:cNvGrpSpPr/>
          <p:nvPr/>
        </p:nvGrpSpPr>
        <p:grpSpPr>
          <a:xfrm>
            <a:off x="5796136" y="2924944"/>
            <a:ext cx="1250194" cy="1296144"/>
            <a:chOff x="5796136" y="2996952"/>
            <a:chExt cx="1250194" cy="1296144"/>
          </a:xfrm>
        </p:grpSpPr>
        <p:sp>
          <p:nvSpPr>
            <p:cNvPr id="52" name="Right Brace 51"/>
            <p:cNvSpPr/>
            <p:nvPr/>
          </p:nvSpPr>
          <p:spPr>
            <a:xfrm>
              <a:off x="5796136" y="2996952"/>
              <a:ext cx="72008" cy="12961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Georgia"/>
                <a:cs typeface="Georgia"/>
              </a:endParaRPr>
            </a:p>
          </p:txBody>
        </p:sp>
        <p:sp>
          <p:nvSpPr>
            <p:cNvPr id="53" name="TextBox 52"/>
            <p:cNvSpPr txBox="1"/>
            <p:nvPr/>
          </p:nvSpPr>
          <p:spPr>
            <a:xfrm>
              <a:off x="6012160" y="3429000"/>
              <a:ext cx="1034170" cy="369332"/>
            </a:xfrm>
            <a:prstGeom prst="rect">
              <a:avLst/>
            </a:prstGeom>
            <a:noFill/>
          </p:spPr>
          <p:txBody>
            <a:bodyPr wrap="none" rtlCol="0">
              <a:spAutoFit/>
            </a:bodyPr>
            <a:lstStyle/>
            <a:p>
              <a:r>
                <a:rPr lang="en-GB" dirty="0" smtClean="0">
                  <a:latin typeface="Georgia"/>
                  <a:cs typeface="Georgia"/>
                </a:rPr>
                <a:t>39 years</a:t>
              </a:r>
              <a:endParaRPr lang="en-GB" dirty="0">
                <a:latin typeface="Georgia"/>
                <a:cs typeface="Georgia"/>
              </a:endParaRPr>
            </a:p>
          </p:txBody>
        </p:sp>
      </p:grpSp>
      <p:grpSp>
        <p:nvGrpSpPr>
          <p:cNvPr id="58" name="Group 57"/>
          <p:cNvGrpSpPr/>
          <p:nvPr/>
        </p:nvGrpSpPr>
        <p:grpSpPr>
          <a:xfrm>
            <a:off x="3707904" y="2348880"/>
            <a:ext cx="1246925" cy="1944216"/>
            <a:chOff x="3707904" y="2348880"/>
            <a:chExt cx="1246925" cy="1944216"/>
          </a:xfrm>
        </p:grpSpPr>
        <p:sp>
          <p:nvSpPr>
            <p:cNvPr id="56" name="Right Brace 55"/>
            <p:cNvSpPr/>
            <p:nvPr/>
          </p:nvSpPr>
          <p:spPr>
            <a:xfrm>
              <a:off x="3707904" y="2348880"/>
              <a:ext cx="144016" cy="194421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Georgia"/>
                <a:cs typeface="Georgia"/>
              </a:endParaRPr>
            </a:p>
          </p:txBody>
        </p:sp>
        <p:sp>
          <p:nvSpPr>
            <p:cNvPr id="57" name="TextBox 56"/>
            <p:cNvSpPr txBox="1"/>
            <p:nvPr/>
          </p:nvSpPr>
          <p:spPr>
            <a:xfrm>
              <a:off x="3923928" y="3140968"/>
              <a:ext cx="1030901" cy="369332"/>
            </a:xfrm>
            <a:prstGeom prst="rect">
              <a:avLst/>
            </a:prstGeom>
            <a:noFill/>
          </p:spPr>
          <p:txBody>
            <a:bodyPr wrap="none" rtlCol="0">
              <a:spAutoFit/>
            </a:bodyPr>
            <a:lstStyle/>
            <a:p>
              <a:r>
                <a:rPr lang="en-GB" dirty="0" smtClean="0">
                  <a:latin typeface="Georgia"/>
                  <a:cs typeface="Georgia"/>
                </a:rPr>
                <a:t>33 years</a:t>
              </a:r>
              <a:endParaRPr lang="en-GB" dirty="0">
                <a:latin typeface="Georgia"/>
                <a:cs typeface="Georgia"/>
              </a:endParaRPr>
            </a:p>
          </p:txBody>
        </p:sp>
      </p:grpSp>
      <p:sp>
        <p:nvSpPr>
          <p:cNvPr id="59" name="TextBox 58"/>
          <p:cNvSpPr txBox="1"/>
          <p:nvPr/>
        </p:nvSpPr>
        <p:spPr>
          <a:xfrm>
            <a:off x="5508104" y="4762018"/>
            <a:ext cx="2568281" cy="646331"/>
          </a:xfrm>
          <a:prstGeom prst="rect">
            <a:avLst/>
          </a:prstGeom>
          <a:noFill/>
        </p:spPr>
        <p:txBody>
          <a:bodyPr wrap="none" rtlCol="0">
            <a:spAutoFit/>
          </a:bodyPr>
          <a:lstStyle/>
          <a:p>
            <a:r>
              <a:rPr lang="en-GB" dirty="0" smtClean="0">
                <a:latin typeface="Georgia"/>
                <a:cs typeface="Georgia"/>
              </a:rPr>
              <a:t>Lucy is 11 years</a:t>
            </a:r>
          </a:p>
          <a:p>
            <a:r>
              <a:rPr lang="en-GB" dirty="0" smtClean="0">
                <a:latin typeface="Georgia"/>
                <a:cs typeface="Georgia"/>
              </a:rPr>
              <a:t>Pete is 11 + 5 = 16 years</a:t>
            </a:r>
            <a:endParaRPr lang="en-GB" dirty="0">
              <a:latin typeface="Georgia"/>
              <a:cs typeface="Georgia"/>
            </a:endParaRPr>
          </a:p>
        </p:txBody>
      </p:sp>
      <p:sp>
        <p:nvSpPr>
          <p:cNvPr id="6" name="Title 5"/>
          <p:cNvSpPr>
            <a:spLocks noGrp="1"/>
          </p:cNvSpPr>
          <p:nvPr>
            <p:ph type="title"/>
          </p:nvPr>
        </p:nvSpPr>
        <p:spPr>
          <a:xfrm>
            <a:off x="446297" y="260648"/>
            <a:ext cx="8229600" cy="1143000"/>
          </a:xfrm>
        </p:spPr>
        <p:txBody>
          <a:bodyPr>
            <a:normAutofit fontScale="90000"/>
          </a:bodyPr>
          <a:lstStyle/>
          <a:p>
            <a:r>
              <a:rPr lang="en-GB" b="1" dirty="0">
                <a:latin typeface="Georgia"/>
                <a:cs typeface="Georgia"/>
              </a:rPr>
              <a:t>Problem solving</a:t>
            </a:r>
            <a:br>
              <a:rPr lang="en-GB" b="1" dirty="0">
                <a:latin typeface="Georgia"/>
                <a:cs typeface="Georgia"/>
              </a:rPr>
            </a:br>
            <a:endParaRPr lang="en-GB" b="1" dirty="0">
              <a:latin typeface="Georgia"/>
              <a:cs typeface="Georgia"/>
            </a:endParaRPr>
          </a:p>
        </p:txBody>
      </p:sp>
    </p:spTree>
    <p:extLst>
      <p:ext uri="{BB962C8B-B14F-4D97-AF65-F5344CB8AC3E}">
        <p14:creationId xmlns:p14="http://schemas.microsoft.com/office/powerpoint/2010/main" val="2829357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47"/>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5"/>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46"/>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35"/>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51"/>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43"/>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54"/>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5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1">
                                            <p:txEl>
                                              <p:pRg st="3" end="3"/>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59">
                                            <p:txEl>
                                              <p:pRg st="0" end="0"/>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67544" y="476672"/>
            <a:ext cx="8229600" cy="634082"/>
          </a:xfrm>
          <a:ln>
            <a:noFill/>
          </a:ln>
        </p:spPr>
        <p:txBody>
          <a:bodyPr>
            <a:normAutofit fontScale="90000"/>
          </a:bodyPr>
          <a:lstStyle/>
          <a:p>
            <a:r>
              <a:rPr lang="en-GB" b="1" dirty="0" smtClean="0">
                <a:solidFill>
                  <a:srgbClr val="0070C0"/>
                </a:solidFill>
              </a:rPr>
              <a:t/>
            </a:r>
            <a:br>
              <a:rPr lang="en-GB" b="1" dirty="0" smtClean="0">
                <a:solidFill>
                  <a:srgbClr val="0070C0"/>
                </a:solidFill>
              </a:rPr>
            </a:br>
            <a:r>
              <a:rPr lang="en-GB" b="1" dirty="0" smtClean="0"/>
              <a:t>Mastering </a:t>
            </a:r>
            <a:r>
              <a:rPr lang="en-GB" b="1" dirty="0"/>
              <a:t>mathematical thinking</a:t>
            </a:r>
            <a:r>
              <a:rPr lang="en-GB" b="1" dirty="0">
                <a:solidFill>
                  <a:srgbClr val="0070C0"/>
                </a:solidFill>
              </a:rPr>
              <a:t/>
            </a:r>
            <a:br>
              <a:rPr lang="en-GB" b="1" dirty="0">
                <a:solidFill>
                  <a:srgbClr val="0070C0"/>
                </a:solidFill>
              </a:rPr>
            </a:br>
            <a:endParaRPr lang="en-GB" b="1" dirty="0"/>
          </a:p>
        </p:txBody>
      </p:sp>
      <p:sp>
        <p:nvSpPr>
          <p:cNvPr id="3" name="Content Placeholder 2"/>
          <p:cNvSpPr>
            <a:spLocks noGrp="1"/>
          </p:cNvSpPr>
          <p:nvPr>
            <p:ph idx="1"/>
          </p:nvPr>
        </p:nvSpPr>
        <p:spPr>
          <a:xfrm>
            <a:off x="323528" y="1556792"/>
            <a:ext cx="8229600" cy="4525963"/>
          </a:xfrm>
        </p:spPr>
        <p:txBody>
          <a:bodyPr>
            <a:normAutofit fontScale="85000" lnSpcReduction="20000"/>
          </a:bodyPr>
          <a:lstStyle/>
          <a:p>
            <a:pPr marL="0" indent="0">
              <a:buNone/>
            </a:pPr>
            <a:r>
              <a:rPr lang="en-GB" b="1" i="1" dirty="0" smtClean="0">
                <a:solidFill>
                  <a:srgbClr val="B71F36"/>
                </a:solidFill>
              </a:rPr>
              <a:t>“Mathematics can be terrific fun; knowing that you can enjoy it is psychologically and intellectually empowering.”</a:t>
            </a:r>
            <a:r>
              <a:rPr lang="en-GB" b="1" dirty="0" smtClean="0">
                <a:solidFill>
                  <a:srgbClr val="B71F36"/>
                </a:solidFill>
              </a:rPr>
              <a:t> (Watson, 2006)</a:t>
            </a:r>
          </a:p>
          <a:p>
            <a:pPr marL="0" indent="0">
              <a:buNone/>
            </a:pPr>
            <a:endParaRPr lang="en-GB" b="1" dirty="0" smtClean="0">
              <a:solidFill>
                <a:srgbClr val="0070C0"/>
              </a:solidFill>
            </a:endParaRPr>
          </a:p>
          <a:p>
            <a:pPr>
              <a:buNone/>
            </a:pPr>
            <a:r>
              <a:rPr lang="en-GB" dirty="0" smtClean="0"/>
              <a:t>We believe that pupils should:</a:t>
            </a:r>
          </a:p>
          <a:p>
            <a:r>
              <a:rPr lang="en-GB" dirty="0" smtClean="0"/>
              <a:t>explore, wonder, </a:t>
            </a:r>
            <a:r>
              <a:rPr lang="en-GB" b="1" dirty="0" smtClean="0"/>
              <a:t>question</a:t>
            </a:r>
            <a:r>
              <a:rPr lang="en-GB" dirty="0" smtClean="0"/>
              <a:t> and conjecture</a:t>
            </a:r>
          </a:p>
          <a:p>
            <a:r>
              <a:rPr lang="en-GB" b="1" dirty="0" smtClean="0"/>
              <a:t>compare</a:t>
            </a:r>
            <a:r>
              <a:rPr lang="en-GB" dirty="0" smtClean="0"/>
              <a:t>,</a:t>
            </a:r>
            <a:r>
              <a:rPr lang="en-GB" b="1" dirty="0" smtClean="0"/>
              <a:t> </a:t>
            </a:r>
            <a:r>
              <a:rPr lang="en-GB" dirty="0" smtClean="0"/>
              <a:t>classify, sort</a:t>
            </a:r>
          </a:p>
          <a:p>
            <a:r>
              <a:rPr lang="en-GB" dirty="0" smtClean="0"/>
              <a:t>experiment, play with possibilities, </a:t>
            </a:r>
            <a:r>
              <a:rPr lang="en-GB" b="1" dirty="0" smtClean="0"/>
              <a:t>modify</a:t>
            </a:r>
            <a:r>
              <a:rPr lang="en-GB" dirty="0" smtClean="0"/>
              <a:t> an aspect and see what happens</a:t>
            </a:r>
          </a:p>
          <a:p>
            <a:r>
              <a:rPr lang="en-GB" dirty="0" smtClean="0"/>
              <a:t>make theories and predictions and act purposefully to see what happens, </a:t>
            </a:r>
            <a:r>
              <a:rPr lang="en-GB" b="1" dirty="0" smtClean="0"/>
              <a:t>generalise</a:t>
            </a:r>
            <a:endParaRPr lang="en-GB" dirty="0" smtClean="0"/>
          </a:p>
          <a:p>
            <a:endParaRPr lang="en-GB" dirty="0" smtClean="0">
              <a:solidFill>
                <a:srgbClr val="0070C0"/>
              </a:solidFill>
            </a:endParaRPr>
          </a:p>
          <a:p>
            <a:pPr>
              <a:buNone/>
            </a:pPr>
            <a:endParaRPr lang="en-GB" dirty="0" smtClean="0"/>
          </a:p>
          <a:p>
            <a:pPr>
              <a:buNone/>
            </a:pPr>
            <a:endParaRPr lang="en-GB" dirty="0" smtClean="0"/>
          </a:p>
          <a:p>
            <a:pPr>
              <a:buNone/>
            </a:pPr>
            <a:endParaRPr lang="en-GB" dirty="0" smtClean="0"/>
          </a:p>
        </p:txBody>
      </p:sp>
    </p:spTree>
    <p:extLst>
      <p:ext uri="{BB962C8B-B14F-4D97-AF65-F5344CB8AC3E}">
        <p14:creationId xmlns:p14="http://schemas.microsoft.com/office/powerpoint/2010/main" val="308614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1543" y="260648"/>
            <a:ext cx="8069943" cy="4401205"/>
          </a:xfrm>
          <a:prstGeom prst="rect">
            <a:avLst/>
          </a:prstGeom>
          <a:noFill/>
        </p:spPr>
        <p:txBody>
          <a:bodyPr wrap="square" rtlCol="0">
            <a:spAutoFit/>
          </a:bodyPr>
          <a:lstStyle/>
          <a:p>
            <a:pPr algn="ctr"/>
            <a:r>
              <a:rPr lang="en-GB" sz="4000" b="1" dirty="0" smtClean="0">
                <a:latin typeface="Georgia" panose="02040502050405020303" pitchFamily="18" charset="0"/>
              </a:rPr>
              <a:t>Fractions – a “talk task”</a:t>
            </a:r>
          </a:p>
          <a:p>
            <a:pPr algn="ctr"/>
            <a:endParaRPr lang="en-GB" sz="4000" b="1" dirty="0">
              <a:latin typeface="Georgia" panose="02040502050405020303" pitchFamily="18" charset="0"/>
            </a:endParaRPr>
          </a:p>
          <a:p>
            <a:endParaRPr lang="en-GB" sz="4000" b="1" dirty="0">
              <a:latin typeface="Georgia" panose="02040502050405020303" pitchFamily="18" charset="0"/>
            </a:endParaRPr>
          </a:p>
          <a:p>
            <a:endParaRPr lang="en-GB" sz="4000" b="1" dirty="0">
              <a:latin typeface="Georgia" panose="02040502050405020303" pitchFamily="18" charset="0"/>
            </a:endParaRPr>
          </a:p>
          <a:p>
            <a:endParaRPr lang="en-GB" sz="4000" b="1" dirty="0" smtClean="0">
              <a:latin typeface="Georgia" panose="02040502050405020303" pitchFamily="18" charset="0"/>
            </a:endParaRPr>
          </a:p>
          <a:p>
            <a:endParaRPr lang="en-GB" sz="4000" b="1" dirty="0">
              <a:latin typeface="Georgia" panose="02040502050405020303" pitchFamily="18" charset="0"/>
            </a:endParaRPr>
          </a:p>
          <a:p>
            <a:endParaRPr lang="en-GB" sz="4000" b="1" dirty="0">
              <a:latin typeface="Georgia" panose="02040502050405020303" pitchFamily="18" charset="0"/>
            </a:endParaRPr>
          </a:p>
        </p:txBody>
      </p:sp>
      <p:sp>
        <p:nvSpPr>
          <p:cNvPr id="10" name="Rectangle 9"/>
          <p:cNvSpPr/>
          <p:nvPr/>
        </p:nvSpPr>
        <p:spPr>
          <a:xfrm>
            <a:off x="854768" y="950026"/>
            <a:ext cx="7517336" cy="484119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122" name="Picture 2"/>
          <p:cNvPicPr>
            <a:picLocks noChangeAspect="1" noChangeArrowheads="1"/>
          </p:cNvPicPr>
          <p:nvPr/>
        </p:nvPicPr>
        <p:blipFill>
          <a:blip r:embed="rId3" cstate="print"/>
          <a:srcRect/>
          <a:stretch>
            <a:fillRect/>
          </a:stretch>
        </p:blipFill>
        <p:spPr bwMode="auto">
          <a:xfrm>
            <a:off x="1799804" y="1009400"/>
            <a:ext cx="5705402" cy="4693501"/>
          </a:xfrm>
          <a:prstGeom prst="rect">
            <a:avLst/>
          </a:prstGeom>
          <a:noFill/>
          <a:ln w="9525">
            <a:noFill/>
            <a:miter lim="800000"/>
            <a:headEnd/>
            <a:tailEnd/>
          </a:ln>
        </p:spPr>
      </p:pic>
    </p:spTree>
    <p:extLst>
      <p:ext uri="{BB962C8B-B14F-4D97-AF65-F5344CB8AC3E}">
        <p14:creationId xmlns:p14="http://schemas.microsoft.com/office/powerpoint/2010/main" val="2536582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Challenging high attainers</a:t>
            </a:r>
            <a:endParaRPr lang="en-GB" b="1" dirty="0"/>
          </a:p>
        </p:txBody>
      </p:sp>
      <p:sp>
        <p:nvSpPr>
          <p:cNvPr id="3" name="Content Placeholder 2"/>
          <p:cNvSpPr>
            <a:spLocks noGrp="1"/>
          </p:cNvSpPr>
          <p:nvPr>
            <p:ph idx="1"/>
          </p:nvPr>
        </p:nvSpPr>
        <p:spPr/>
        <p:txBody>
          <a:bodyPr/>
          <a:lstStyle/>
          <a:p>
            <a:r>
              <a:rPr lang="en-GB" dirty="0" smtClean="0"/>
              <a:t>What number is 70 hundreds, 35 tens and 76 ones?</a:t>
            </a:r>
          </a:p>
          <a:p>
            <a:r>
              <a:rPr lang="en-GB" dirty="0" smtClean="0"/>
              <a:t>Which is bigger, 201 hundreds or 21 thousands?</a:t>
            </a:r>
          </a:p>
          <a:p>
            <a:r>
              <a:rPr lang="en-GB" dirty="0" smtClean="0"/>
              <a:t>How many bags each containing £10 000 do you need to have £3 billion?</a:t>
            </a:r>
          </a:p>
          <a:p>
            <a:r>
              <a:rPr lang="en-GB" dirty="0" smtClean="0"/>
              <a:t>How many ways can you find to show/prove your answers?</a:t>
            </a:r>
          </a:p>
        </p:txBody>
      </p:sp>
    </p:spTree>
    <p:extLst>
      <p:ext uri="{BB962C8B-B14F-4D97-AF65-F5344CB8AC3E}">
        <p14:creationId xmlns:p14="http://schemas.microsoft.com/office/powerpoint/2010/main" val="761172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832467" y="4901202"/>
            <a:ext cx="1531621" cy="1264102"/>
          </a:xfrm>
          <a:custGeom>
            <a:avLst/>
            <a:gdLst/>
            <a:ahLst/>
            <a:cxnLst/>
            <a:rect l="0" t="0" r="0" b="0"/>
            <a:pathLst>
              <a:path w="1701801" h="1612901">
                <a:moveTo>
                  <a:pt x="850900" y="0"/>
                </a:moveTo>
                <a:lnTo>
                  <a:pt x="1058545" y="613791"/>
                </a:lnTo>
                <a:lnTo>
                  <a:pt x="1701800" y="613791"/>
                </a:lnTo>
                <a:lnTo>
                  <a:pt x="1186942" y="999109"/>
                </a:lnTo>
                <a:lnTo>
                  <a:pt x="1372616" y="1612900"/>
                </a:lnTo>
                <a:lnTo>
                  <a:pt x="850900" y="1249299"/>
                </a:lnTo>
                <a:lnTo>
                  <a:pt x="329184" y="1612900"/>
                </a:lnTo>
                <a:lnTo>
                  <a:pt x="514858" y="999109"/>
                </a:lnTo>
                <a:lnTo>
                  <a:pt x="0" y="613791"/>
                </a:lnTo>
                <a:lnTo>
                  <a:pt x="643255" y="613791"/>
                </a:lnTo>
                <a:close/>
              </a:path>
            </a:pathLst>
          </a:custGeom>
          <a:solidFill>
            <a:srgbClr val="FFFF00"/>
          </a:solidFill>
          <a:ln w="3810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7377" tIns="38688" rIns="77377" bIns="38688" rtlCol="0" anchor="ctr"/>
          <a:lstStyle/>
          <a:p>
            <a:pPr algn="ctr" defTabSz="773765"/>
            <a:endParaRPr lang="en-GB" sz="1500">
              <a:solidFill>
                <a:prstClr val="white"/>
              </a:solidFill>
            </a:endParaRPr>
          </a:p>
        </p:txBody>
      </p:sp>
      <p:sp>
        <p:nvSpPr>
          <p:cNvPr id="4" name="TextBox 3"/>
          <p:cNvSpPr txBox="1"/>
          <p:nvPr/>
        </p:nvSpPr>
        <p:spPr>
          <a:xfrm>
            <a:off x="2357313" y="188640"/>
            <a:ext cx="4429374" cy="693685"/>
          </a:xfrm>
          <a:prstGeom prst="rect">
            <a:avLst/>
          </a:prstGeom>
          <a:noFill/>
        </p:spPr>
        <p:txBody>
          <a:bodyPr vert="horz" wrap="square" lIns="77377" tIns="38688" rIns="77377" bIns="38688" rtlCol="0">
            <a:spAutoFit/>
          </a:bodyPr>
          <a:lstStyle/>
          <a:p>
            <a:pPr algn="ctr" defTabSz="773765"/>
            <a:r>
              <a:rPr lang="en-GB" sz="4000" b="1" dirty="0">
                <a:solidFill>
                  <a:srgbClr val="000000"/>
                </a:solidFill>
                <a:latin typeface="Georgia" panose="02040502050405020303" pitchFamily="18" charset="0"/>
              </a:rPr>
              <a:t>True or False?</a:t>
            </a:r>
          </a:p>
        </p:txBody>
      </p:sp>
      <p:sp>
        <p:nvSpPr>
          <p:cNvPr id="5" name="TextBox 4"/>
          <p:cNvSpPr txBox="1"/>
          <p:nvPr/>
        </p:nvSpPr>
        <p:spPr>
          <a:xfrm>
            <a:off x="2581989" y="978110"/>
            <a:ext cx="4150251" cy="1324627"/>
          </a:xfrm>
          <a:prstGeom prst="rect">
            <a:avLst/>
          </a:prstGeom>
          <a:noFill/>
        </p:spPr>
        <p:txBody>
          <a:bodyPr vert="horz" wrap="square" lIns="77377" tIns="38688" rIns="77377" bIns="38688" rtlCol="0">
            <a:spAutoFit/>
          </a:bodyPr>
          <a:lstStyle/>
          <a:p>
            <a:pPr defTabSz="773765"/>
            <a:r>
              <a:rPr lang="en-GB" sz="2700" dirty="0">
                <a:solidFill>
                  <a:srgbClr val="000000"/>
                </a:solidFill>
              </a:rPr>
              <a:t>A B C 				D E I</a:t>
            </a:r>
          </a:p>
          <a:p>
            <a:pPr defTabSz="773765"/>
            <a:r>
              <a:rPr lang="en-GB" sz="2700" dirty="0">
                <a:solidFill>
                  <a:srgbClr val="000000"/>
                </a:solidFill>
              </a:rPr>
              <a:t>D E F 				G H C</a:t>
            </a:r>
          </a:p>
          <a:p>
            <a:pPr defTabSz="773765"/>
            <a:r>
              <a:rPr lang="en-GB" sz="2700" dirty="0">
                <a:solidFill>
                  <a:srgbClr val="000000"/>
                </a:solidFill>
              </a:rPr>
              <a:t>G H I 				A B F</a:t>
            </a:r>
          </a:p>
        </p:txBody>
      </p:sp>
      <p:sp>
        <p:nvSpPr>
          <p:cNvPr id="6" name="TextBox 5"/>
          <p:cNvSpPr txBox="1"/>
          <p:nvPr/>
        </p:nvSpPr>
        <p:spPr>
          <a:xfrm>
            <a:off x="2576274" y="2968469"/>
            <a:ext cx="4155966" cy="1324627"/>
          </a:xfrm>
          <a:prstGeom prst="rect">
            <a:avLst/>
          </a:prstGeom>
          <a:noFill/>
        </p:spPr>
        <p:txBody>
          <a:bodyPr vert="horz" wrap="square" lIns="77377" tIns="38688" rIns="77377" bIns="38688" rtlCol="0">
            <a:spAutoFit/>
          </a:bodyPr>
          <a:lstStyle/>
          <a:p>
            <a:pPr defTabSz="773765"/>
            <a:r>
              <a:rPr lang="en-GB" sz="2700" dirty="0">
                <a:solidFill>
                  <a:srgbClr val="000000"/>
                </a:solidFill>
              </a:rPr>
              <a:t>A B C 				B A C</a:t>
            </a:r>
          </a:p>
          <a:p>
            <a:pPr defTabSz="773765"/>
            <a:r>
              <a:rPr lang="en-GB" sz="2700" dirty="0">
                <a:solidFill>
                  <a:srgbClr val="000000"/>
                </a:solidFill>
              </a:rPr>
              <a:t>D E F 				E F D</a:t>
            </a:r>
          </a:p>
          <a:p>
            <a:pPr defTabSz="773765"/>
            <a:r>
              <a:rPr lang="en-GB" sz="2700" dirty="0">
                <a:solidFill>
                  <a:srgbClr val="000000"/>
                </a:solidFill>
              </a:rPr>
              <a:t>G H I 				I G H</a:t>
            </a:r>
          </a:p>
        </p:txBody>
      </p:sp>
      <p:grpSp>
        <p:nvGrpSpPr>
          <p:cNvPr id="7" name="Group 6"/>
          <p:cNvGrpSpPr/>
          <p:nvPr/>
        </p:nvGrpSpPr>
        <p:grpSpPr>
          <a:xfrm>
            <a:off x="2144334" y="1935045"/>
            <a:ext cx="201398" cy="175382"/>
            <a:chOff x="1505204" y="1873504"/>
            <a:chExt cx="223775" cy="223775"/>
          </a:xfrm>
        </p:grpSpPr>
        <p:sp>
          <p:nvSpPr>
            <p:cNvPr id="8" name="Freeform 7"/>
            <p:cNvSpPr/>
            <p:nvPr/>
          </p:nvSpPr>
          <p:spPr>
            <a:xfrm>
              <a:off x="1505204" y="1873504"/>
              <a:ext cx="223775" cy="223775"/>
            </a:xfrm>
            <a:custGeom>
              <a:avLst/>
              <a:gdLst/>
              <a:ahLst/>
              <a:cxnLst/>
              <a:rect l="0" t="0" r="0" b="0"/>
              <a:pathLst>
                <a:path w="223775" h="223775">
                  <a:moveTo>
                    <a:pt x="122555" y="0"/>
                  </a:moveTo>
                  <a:lnTo>
                    <a:pt x="122555" y="101854"/>
                  </a:lnTo>
                  <a:lnTo>
                    <a:pt x="223774" y="101854"/>
                  </a:lnTo>
                  <a:lnTo>
                    <a:pt x="223774" y="122555"/>
                  </a:lnTo>
                  <a:lnTo>
                    <a:pt x="122555" y="122555"/>
                  </a:lnTo>
                  <a:lnTo>
                    <a:pt x="122555" y="223774"/>
                  </a:lnTo>
                  <a:lnTo>
                    <a:pt x="101727" y="223774"/>
                  </a:lnTo>
                  <a:lnTo>
                    <a:pt x="101727" y="122555"/>
                  </a:lnTo>
                  <a:lnTo>
                    <a:pt x="0" y="122555"/>
                  </a:lnTo>
                  <a:lnTo>
                    <a:pt x="0" y="101854"/>
                  </a:lnTo>
                  <a:lnTo>
                    <a:pt x="101727" y="101854"/>
                  </a:lnTo>
                  <a:lnTo>
                    <a:pt x="101727" y="0"/>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3765"/>
              <a:endParaRPr lang="en-GB" sz="1500">
                <a:solidFill>
                  <a:prstClr val="white"/>
                </a:solidFill>
              </a:endParaRPr>
            </a:p>
          </p:txBody>
        </p:sp>
        <p:sp>
          <p:nvSpPr>
            <p:cNvPr id="9" name="Freeform 8"/>
            <p:cNvSpPr/>
            <p:nvPr/>
          </p:nvSpPr>
          <p:spPr>
            <a:xfrm>
              <a:off x="1505204" y="1873504"/>
              <a:ext cx="223775" cy="223775"/>
            </a:xfrm>
            <a:custGeom>
              <a:avLst/>
              <a:gdLst/>
              <a:ahLst/>
              <a:cxnLst/>
              <a:rect l="0" t="0" r="0" b="0"/>
              <a:pathLst>
                <a:path w="223775" h="223775">
                  <a:moveTo>
                    <a:pt x="122555" y="0"/>
                  </a:moveTo>
                  <a:lnTo>
                    <a:pt x="122555" y="101854"/>
                  </a:lnTo>
                  <a:lnTo>
                    <a:pt x="223774" y="101854"/>
                  </a:lnTo>
                  <a:lnTo>
                    <a:pt x="223774" y="122555"/>
                  </a:lnTo>
                  <a:lnTo>
                    <a:pt x="122555" y="122555"/>
                  </a:lnTo>
                  <a:lnTo>
                    <a:pt x="122555" y="223774"/>
                  </a:lnTo>
                  <a:lnTo>
                    <a:pt x="101727" y="223774"/>
                  </a:lnTo>
                  <a:lnTo>
                    <a:pt x="101727" y="122555"/>
                  </a:lnTo>
                  <a:lnTo>
                    <a:pt x="0" y="122555"/>
                  </a:lnTo>
                  <a:lnTo>
                    <a:pt x="0" y="101854"/>
                  </a:lnTo>
                  <a:lnTo>
                    <a:pt x="101727" y="101854"/>
                  </a:lnTo>
                  <a:lnTo>
                    <a:pt x="101727" y="0"/>
                  </a:lnTo>
                  <a:close/>
                </a:path>
              </a:pathLst>
            </a:custGeom>
            <a:solidFill>
              <a:schemeClr val="accent1">
                <a:alpha val="1000"/>
              </a:schemeClr>
            </a:solidFill>
            <a:ln w="38100" cap="flat" cmpd="sng" algn="ctr">
              <a:solidFill>
                <a:srgbClr val="1F1A1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3765"/>
              <a:endParaRPr lang="en-GB" sz="1500">
                <a:solidFill>
                  <a:prstClr val="white"/>
                </a:solidFill>
              </a:endParaRPr>
            </a:p>
          </p:txBody>
        </p:sp>
      </p:grpSp>
      <p:grpSp>
        <p:nvGrpSpPr>
          <p:cNvPr id="10" name="Group 9"/>
          <p:cNvGrpSpPr/>
          <p:nvPr/>
        </p:nvGrpSpPr>
        <p:grpSpPr>
          <a:xfrm>
            <a:off x="5350106" y="1939543"/>
            <a:ext cx="201398" cy="175382"/>
            <a:chOff x="5162804" y="1962404"/>
            <a:chExt cx="223775" cy="223775"/>
          </a:xfrm>
        </p:grpSpPr>
        <p:sp>
          <p:nvSpPr>
            <p:cNvPr id="11" name="Freeform 10"/>
            <p:cNvSpPr/>
            <p:nvPr/>
          </p:nvSpPr>
          <p:spPr>
            <a:xfrm>
              <a:off x="5162804" y="1962404"/>
              <a:ext cx="223775" cy="223775"/>
            </a:xfrm>
            <a:custGeom>
              <a:avLst/>
              <a:gdLst/>
              <a:ahLst/>
              <a:cxnLst/>
              <a:rect l="0" t="0" r="0" b="0"/>
              <a:pathLst>
                <a:path w="223775" h="223775">
                  <a:moveTo>
                    <a:pt x="122555" y="0"/>
                  </a:moveTo>
                  <a:lnTo>
                    <a:pt x="122555" y="101854"/>
                  </a:lnTo>
                  <a:lnTo>
                    <a:pt x="223774" y="101854"/>
                  </a:lnTo>
                  <a:lnTo>
                    <a:pt x="223774" y="122555"/>
                  </a:lnTo>
                  <a:lnTo>
                    <a:pt x="122555" y="122555"/>
                  </a:lnTo>
                  <a:lnTo>
                    <a:pt x="122555" y="223774"/>
                  </a:lnTo>
                  <a:lnTo>
                    <a:pt x="101727" y="223774"/>
                  </a:lnTo>
                  <a:lnTo>
                    <a:pt x="101727" y="122555"/>
                  </a:lnTo>
                  <a:lnTo>
                    <a:pt x="0" y="122555"/>
                  </a:lnTo>
                  <a:lnTo>
                    <a:pt x="0" y="101854"/>
                  </a:lnTo>
                  <a:lnTo>
                    <a:pt x="101727" y="101854"/>
                  </a:lnTo>
                  <a:lnTo>
                    <a:pt x="101727" y="0"/>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3765"/>
              <a:endParaRPr lang="en-GB" sz="1500">
                <a:solidFill>
                  <a:prstClr val="white"/>
                </a:solidFill>
              </a:endParaRPr>
            </a:p>
          </p:txBody>
        </p:sp>
        <p:sp>
          <p:nvSpPr>
            <p:cNvPr id="12" name="Freeform 11"/>
            <p:cNvSpPr/>
            <p:nvPr/>
          </p:nvSpPr>
          <p:spPr>
            <a:xfrm>
              <a:off x="5162804" y="1962404"/>
              <a:ext cx="223775" cy="223775"/>
            </a:xfrm>
            <a:custGeom>
              <a:avLst/>
              <a:gdLst/>
              <a:ahLst/>
              <a:cxnLst/>
              <a:rect l="0" t="0" r="0" b="0"/>
              <a:pathLst>
                <a:path w="223775" h="223775">
                  <a:moveTo>
                    <a:pt x="122555" y="0"/>
                  </a:moveTo>
                  <a:lnTo>
                    <a:pt x="122555" y="101854"/>
                  </a:lnTo>
                  <a:lnTo>
                    <a:pt x="223774" y="101854"/>
                  </a:lnTo>
                  <a:lnTo>
                    <a:pt x="223774" y="122555"/>
                  </a:lnTo>
                  <a:lnTo>
                    <a:pt x="122555" y="122555"/>
                  </a:lnTo>
                  <a:lnTo>
                    <a:pt x="122555" y="223774"/>
                  </a:lnTo>
                  <a:lnTo>
                    <a:pt x="101727" y="223774"/>
                  </a:lnTo>
                  <a:lnTo>
                    <a:pt x="101727" y="122555"/>
                  </a:lnTo>
                  <a:lnTo>
                    <a:pt x="0" y="122555"/>
                  </a:lnTo>
                  <a:lnTo>
                    <a:pt x="0" y="101854"/>
                  </a:lnTo>
                  <a:lnTo>
                    <a:pt x="101727" y="101854"/>
                  </a:lnTo>
                  <a:lnTo>
                    <a:pt x="101727" y="0"/>
                  </a:lnTo>
                  <a:close/>
                </a:path>
              </a:pathLst>
            </a:custGeom>
            <a:solidFill>
              <a:schemeClr val="accent1">
                <a:alpha val="1000"/>
              </a:schemeClr>
            </a:solidFill>
            <a:ln w="38100" cap="flat" cmpd="sng" algn="ctr">
              <a:solidFill>
                <a:srgbClr val="1F1A1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3765"/>
              <a:endParaRPr lang="en-GB" sz="1500">
                <a:solidFill>
                  <a:prstClr val="white"/>
                </a:solidFill>
              </a:endParaRPr>
            </a:p>
          </p:txBody>
        </p:sp>
      </p:grpSp>
      <p:grpSp>
        <p:nvGrpSpPr>
          <p:cNvPr id="13" name="Group 12"/>
          <p:cNvGrpSpPr/>
          <p:nvPr/>
        </p:nvGrpSpPr>
        <p:grpSpPr>
          <a:xfrm>
            <a:off x="2245033" y="3894887"/>
            <a:ext cx="201398" cy="175382"/>
            <a:chOff x="1683004" y="4184904"/>
            <a:chExt cx="223775" cy="223775"/>
          </a:xfrm>
        </p:grpSpPr>
        <p:sp>
          <p:nvSpPr>
            <p:cNvPr id="14" name="Freeform 13"/>
            <p:cNvSpPr/>
            <p:nvPr/>
          </p:nvSpPr>
          <p:spPr>
            <a:xfrm>
              <a:off x="1683004" y="4184904"/>
              <a:ext cx="223775" cy="223775"/>
            </a:xfrm>
            <a:custGeom>
              <a:avLst/>
              <a:gdLst/>
              <a:ahLst/>
              <a:cxnLst/>
              <a:rect l="0" t="0" r="0" b="0"/>
              <a:pathLst>
                <a:path w="223775" h="223775">
                  <a:moveTo>
                    <a:pt x="122555" y="0"/>
                  </a:moveTo>
                  <a:lnTo>
                    <a:pt x="122555" y="101854"/>
                  </a:lnTo>
                  <a:lnTo>
                    <a:pt x="223774" y="101854"/>
                  </a:lnTo>
                  <a:lnTo>
                    <a:pt x="223774" y="122555"/>
                  </a:lnTo>
                  <a:lnTo>
                    <a:pt x="122555" y="122555"/>
                  </a:lnTo>
                  <a:lnTo>
                    <a:pt x="122555" y="223774"/>
                  </a:lnTo>
                  <a:lnTo>
                    <a:pt x="101727" y="223774"/>
                  </a:lnTo>
                  <a:lnTo>
                    <a:pt x="101727" y="122555"/>
                  </a:lnTo>
                  <a:lnTo>
                    <a:pt x="0" y="122555"/>
                  </a:lnTo>
                  <a:lnTo>
                    <a:pt x="0" y="101854"/>
                  </a:lnTo>
                  <a:lnTo>
                    <a:pt x="101727" y="101854"/>
                  </a:lnTo>
                  <a:lnTo>
                    <a:pt x="101727" y="0"/>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3765"/>
              <a:endParaRPr lang="en-GB" sz="1500">
                <a:solidFill>
                  <a:prstClr val="white"/>
                </a:solidFill>
              </a:endParaRPr>
            </a:p>
          </p:txBody>
        </p:sp>
        <p:sp>
          <p:nvSpPr>
            <p:cNvPr id="15" name="Freeform 14"/>
            <p:cNvSpPr/>
            <p:nvPr/>
          </p:nvSpPr>
          <p:spPr>
            <a:xfrm>
              <a:off x="1683004" y="4184904"/>
              <a:ext cx="223775" cy="223775"/>
            </a:xfrm>
            <a:custGeom>
              <a:avLst/>
              <a:gdLst/>
              <a:ahLst/>
              <a:cxnLst/>
              <a:rect l="0" t="0" r="0" b="0"/>
              <a:pathLst>
                <a:path w="223775" h="223775">
                  <a:moveTo>
                    <a:pt x="122555" y="0"/>
                  </a:moveTo>
                  <a:lnTo>
                    <a:pt x="122555" y="101854"/>
                  </a:lnTo>
                  <a:lnTo>
                    <a:pt x="223774" y="101854"/>
                  </a:lnTo>
                  <a:lnTo>
                    <a:pt x="223774" y="122555"/>
                  </a:lnTo>
                  <a:lnTo>
                    <a:pt x="122555" y="122555"/>
                  </a:lnTo>
                  <a:lnTo>
                    <a:pt x="122555" y="223774"/>
                  </a:lnTo>
                  <a:lnTo>
                    <a:pt x="101727" y="223774"/>
                  </a:lnTo>
                  <a:lnTo>
                    <a:pt x="101727" y="122555"/>
                  </a:lnTo>
                  <a:lnTo>
                    <a:pt x="0" y="122555"/>
                  </a:lnTo>
                  <a:lnTo>
                    <a:pt x="0" y="101854"/>
                  </a:lnTo>
                  <a:lnTo>
                    <a:pt x="101727" y="101854"/>
                  </a:lnTo>
                  <a:lnTo>
                    <a:pt x="101727" y="0"/>
                  </a:lnTo>
                  <a:close/>
                </a:path>
              </a:pathLst>
            </a:custGeom>
            <a:solidFill>
              <a:schemeClr val="accent1">
                <a:alpha val="1000"/>
              </a:schemeClr>
            </a:solidFill>
            <a:ln w="38100" cap="flat" cmpd="sng" algn="ctr">
              <a:solidFill>
                <a:srgbClr val="1F1A1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3765"/>
              <a:endParaRPr lang="en-GB" sz="1500">
                <a:solidFill>
                  <a:prstClr val="white"/>
                </a:solidFill>
              </a:endParaRPr>
            </a:p>
          </p:txBody>
        </p:sp>
      </p:grpSp>
      <p:grpSp>
        <p:nvGrpSpPr>
          <p:cNvPr id="16" name="Group 15"/>
          <p:cNvGrpSpPr/>
          <p:nvPr/>
        </p:nvGrpSpPr>
        <p:grpSpPr>
          <a:xfrm>
            <a:off x="5401655" y="3982578"/>
            <a:ext cx="201398" cy="175382"/>
            <a:chOff x="5289804" y="4172204"/>
            <a:chExt cx="223775" cy="223775"/>
          </a:xfrm>
        </p:grpSpPr>
        <p:sp>
          <p:nvSpPr>
            <p:cNvPr id="17" name="Freeform 16"/>
            <p:cNvSpPr/>
            <p:nvPr/>
          </p:nvSpPr>
          <p:spPr>
            <a:xfrm>
              <a:off x="5289804" y="4172204"/>
              <a:ext cx="223775" cy="223775"/>
            </a:xfrm>
            <a:custGeom>
              <a:avLst/>
              <a:gdLst/>
              <a:ahLst/>
              <a:cxnLst/>
              <a:rect l="0" t="0" r="0" b="0"/>
              <a:pathLst>
                <a:path w="223775" h="223775">
                  <a:moveTo>
                    <a:pt x="122555" y="0"/>
                  </a:moveTo>
                  <a:lnTo>
                    <a:pt x="122555" y="101854"/>
                  </a:lnTo>
                  <a:lnTo>
                    <a:pt x="223774" y="101854"/>
                  </a:lnTo>
                  <a:lnTo>
                    <a:pt x="223774" y="122555"/>
                  </a:lnTo>
                  <a:lnTo>
                    <a:pt x="122555" y="122555"/>
                  </a:lnTo>
                  <a:lnTo>
                    <a:pt x="122555" y="223774"/>
                  </a:lnTo>
                  <a:lnTo>
                    <a:pt x="101727" y="223774"/>
                  </a:lnTo>
                  <a:lnTo>
                    <a:pt x="101727" y="122555"/>
                  </a:lnTo>
                  <a:lnTo>
                    <a:pt x="0" y="122555"/>
                  </a:lnTo>
                  <a:lnTo>
                    <a:pt x="0" y="101854"/>
                  </a:lnTo>
                  <a:lnTo>
                    <a:pt x="101727" y="101854"/>
                  </a:lnTo>
                  <a:lnTo>
                    <a:pt x="101727" y="0"/>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3765"/>
              <a:endParaRPr lang="en-GB" sz="1500">
                <a:solidFill>
                  <a:prstClr val="white"/>
                </a:solidFill>
              </a:endParaRPr>
            </a:p>
          </p:txBody>
        </p:sp>
        <p:sp>
          <p:nvSpPr>
            <p:cNvPr id="18" name="Freeform 17"/>
            <p:cNvSpPr/>
            <p:nvPr/>
          </p:nvSpPr>
          <p:spPr>
            <a:xfrm>
              <a:off x="5289804" y="4172204"/>
              <a:ext cx="223775" cy="223775"/>
            </a:xfrm>
            <a:custGeom>
              <a:avLst/>
              <a:gdLst/>
              <a:ahLst/>
              <a:cxnLst/>
              <a:rect l="0" t="0" r="0" b="0"/>
              <a:pathLst>
                <a:path w="223775" h="223775">
                  <a:moveTo>
                    <a:pt x="122555" y="0"/>
                  </a:moveTo>
                  <a:lnTo>
                    <a:pt x="122555" y="101854"/>
                  </a:lnTo>
                  <a:lnTo>
                    <a:pt x="223774" y="101854"/>
                  </a:lnTo>
                  <a:lnTo>
                    <a:pt x="223774" y="122555"/>
                  </a:lnTo>
                  <a:lnTo>
                    <a:pt x="122555" y="122555"/>
                  </a:lnTo>
                  <a:lnTo>
                    <a:pt x="122555" y="223774"/>
                  </a:lnTo>
                  <a:lnTo>
                    <a:pt x="101727" y="223774"/>
                  </a:lnTo>
                  <a:lnTo>
                    <a:pt x="101727" y="122555"/>
                  </a:lnTo>
                  <a:lnTo>
                    <a:pt x="0" y="122555"/>
                  </a:lnTo>
                  <a:lnTo>
                    <a:pt x="0" y="101854"/>
                  </a:lnTo>
                  <a:lnTo>
                    <a:pt x="101727" y="101854"/>
                  </a:lnTo>
                  <a:lnTo>
                    <a:pt x="101727" y="0"/>
                  </a:lnTo>
                  <a:close/>
                </a:path>
              </a:pathLst>
            </a:custGeom>
            <a:solidFill>
              <a:schemeClr val="accent1">
                <a:alpha val="1000"/>
              </a:schemeClr>
            </a:solidFill>
            <a:ln w="38100" cap="flat" cmpd="sng" algn="ctr">
              <a:solidFill>
                <a:srgbClr val="1F1A1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3765"/>
              <a:endParaRPr lang="en-GB" sz="1500">
                <a:solidFill>
                  <a:prstClr val="white"/>
                </a:solidFill>
              </a:endParaRPr>
            </a:p>
          </p:txBody>
        </p:sp>
      </p:grpSp>
      <p:cxnSp>
        <p:nvCxnSpPr>
          <p:cNvPr id="19" name="Straight Connector 18"/>
          <p:cNvCxnSpPr/>
          <p:nvPr/>
        </p:nvCxnSpPr>
        <p:spPr>
          <a:xfrm>
            <a:off x="1870818" y="2294860"/>
            <a:ext cx="155448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013941" y="2311945"/>
            <a:ext cx="155448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870818" y="4286034"/>
            <a:ext cx="155448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013941" y="4293096"/>
            <a:ext cx="155448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27584" y="5340299"/>
            <a:ext cx="7632848" cy="447464"/>
          </a:xfrm>
          <a:prstGeom prst="rect">
            <a:avLst/>
          </a:prstGeom>
          <a:noFill/>
        </p:spPr>
        <p:txBody>
          <a:bodyPr vert="horz" wrap="square" lIns="77377" tIns="38688" rIns="77377" bIns="38688" rtlCol="0">
            <a:spAutoFit/>
          </a:bodyPr>
          <a:lstStyle/>
          <a:p>
            <a:pPr defTabSz="773765"/>
            <a:r>
              <a:rPr lang="en-GB" sz="2400" dirty="0">
                <a:solidFill>
                  <a:srgbClr val="000000"/>
                </a:solidFill>
              </a:rPr>
              <a:t>Can you make your own true or false statements like these?</a:t>
            </a:r>
          </a:p>
        </p:txBody>
      </p:sp>
      <p:sp>
        <p:nvSpPr>
          <p:cNvPr id="24" name="Freeform 23"/>
          <p:cNvSpPr/>
          <p:nvPr/>
        </p:nvSpPr>
        <p:spPr>
          <a:xfrm>
            <a:off x="7498080" y="149304"/>
            <a:ext cx="868681" cy="627075"/>
          </a:xfrm>
          <a:custGeom>
            <a:avLst/>
            <a:gdLst/>
            <a:ahLst/>
            <a:cxnLst/>
            <a:rect l="0" t="0" r="0" b="0"/>
            <a:pathLst>
              <a:path w="965201" h="800101">
                <a:moveTo>
                  <a:pt x="965200" y="74549"/>
                </a:moveTo>
                <a:lnTo>
                  <a:pt x="275717" y="800100"/>
                </a:lnTo>
                <a:lnTo>
                  <a:pt x="0" y="509905"/>
                </a:lnTo>
                <a:lnTo>
                  <a:pt x="70993" y="435356"/>
                </a:lnTo>
                <a:lnTo>
                  <a:pt x="275717" y="651129"/>
                </a:lnTo>
                <a:lnTo>
                  <a:pt x="894207" y="0"/>
                </a:lnTo>
                <a:close/>
              </a:path>
            </a:pathLst>
          </a:custGeom>
          <a:solidFill>
            <a:srgbClr val="00FF00"/>
          </a:solidFill>
          <a:ln w="38100" cap="flat" cmpd="sng" algn="ctr">
            <a:solidFill>
              <a:srgbClr val="00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7377" tIns="38688" rIns="77377" bIns="38688" rtlCol="0" anchor="ctr"/>
          <a:lstStyle/>
          <a:p>
            <a:pPr algn="ctr" defTabSz="773765"/>
            <a:endParaRPr lang="en-GB" sz="1500">
              <a:solidFill>
                <a:prstClr val="white"/>
              </a:solidFill>
            </a:endParaRPr>
          </a:p>
        </p:txBody>
      </p:sp>
      <p:sp>
        <p:nvSpPr>
          <p:cNvPr id="25" name="Freeform 24"/>
          <p:cNvSpPr/>
          <p:nvPr/>
        </p:nvSpPr>
        <p:spPr>
          <a:xfrm>
            <a:off x="7920990" y="169211"/>
            <a:ext cx="800101" cy="656935"/>
          </a:xfrm>
          <a:custGeom>
            <a:avLst/>
            <a:gdLst/>
            <a:ahLst/>
            <a:cxnLst/>
            <a:rect l="0" t="0" r="0" b="0"/>
            <a:pathLst>
              <a:path w="889001" h="838201">
                <a:moveTo>
                  <a:pt x="444500" y="356235"/>
                </a:moveTo>
                <a:lnTo>
                  <a:pt x="822198" y="0"/>
                </a:lnTo>
                <a:lnTo>
                  <a:pt x="889000" y="62865"/>
                </a:lnTo>
                <a:lnTo>
                  <a:pt x="511302" y="419100"/>
                </a:lnTo>
                <a:lnTo>
                  <a:pt x="889000" y="775335"/>
                </a:lnTo>
                <a:lnTo>
                  <a:pt x="822198" y="838200"/>
                </a:lnTo>
                <a:lnTo>
                  <a:pt x="444500" y="481965"/>
                </a:lnTo>
                <a:lnTo>
                  <a:pt x="66802" y="838200"/>
                </a:lnTo>
                <a:lnTo>
                  <a:pt x="0" y="775335"/>
                </a:lnTo>
                <a:lnTo>
                  <a:pt x="377698" y="419100"/>
                </a:lnTo>
                <a:lnTo>
                  <a:pt x="0" y="62865"/>
                </a:lnTo>
                <a:lnTo>
                  <a:pt x="66802" y="0"/>
                </a:lnTo>
                <a:close/>
              </a:path>
            </a:pathLst>
          </a:custGeom>
          <a:solidFill>
            <a:srgbClr val="FF0000"/>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7377" tIns="38688" rIns="77377" bIns="38688" rtlCol="0" anchor="ctr"/>
          <a:lstStyle/>
          <a:p>
            <a:pPr algn="ctr" defTabSz="773765"/>
            <a:endParaRPr lang="en-GB" sz="1500">
              <a:solidFill>
                <a:prstClr val="white"/>
              </a:solidFill>
            </a:endParaRPr>
          </a:p>
        </p:txBody>
      </p:sp>
      <p:sp>
        <p:nvSpPr>
          <p:cNvPr id="26" name="TextBox 25"/>
          <p:cNvSpPr txBox="1"/>
          <p:nvPr/>
        </p:nvSpPr>
        <p:spPr>
          <a:xfrm>
            <a:off x="4222208" y="3224294"/>
            <a:ext cx="385495" cy="632129"/>
          </a:xfrm>
          <a:prstGeom prst="rect">
            <a:avLst/>
          </a:prstGeom>
          <a:noFill/>
        </p:spPr>
        <p:txBody>
          <a:bodyPr wrap="none" lIns="77377" tIns="38688" rIns="77377" bIns="38688" rtlCol="0">
            <a:spAutoFit/>
          </a:bodyPr>
          <a:lstStyle/>
          <a:p>
            <a:pPr defTabSz="773765"/>
            <a:r>
              <a:rPr lang="en-GB" sz="3600" dirty="0">
                <a:solidFill>
                  <a:prstClr val="black"/>
                </a:solidFill>
              </a:rPr>
              <a:t>=</a:t>
            </a:r>
          </a:p>
        </p:txBody>
      </p:sp>
      <p:sp>
        <p:nvSpPr>
          <p:cNvPr id="27" name="TextBox 26"/>
          <p:cNvSpPr txBox="1"/>
          <p:nvPr/>
        </p:nvSpPr>
        <p:spPr>
          <a:xfrm>
            <a:off x="4222209" y="1395105"/>
            <a:ext cx="385495" cy="632129"/>
          </a:xfrm>
          <a:prstGeom prst="rect">
            <a:avLst/>
          </a:prstGeom>
          <a:noFill/>
        </p:spPr>
        <p:txBody>
          <a:bodyPr wrap="none" lIns="77377" tIns="38688" rIns="77377" bIns="38688" rtlCol="0">
            <a:spAutoFit/>
          </a:bodyPr>
          <a:lstStyle/>
          <a:p>
            <a:pPr defTabSz="773765"/>
            <a:r>
              <a:rPr lang="en-GB" sz="3600" dirty="0">
                <a:solidFill>
                  <a:prstClr val="black"/>
                </a:solidFill>
              </a:rPr>
              <a:t>=</a:t>
            </a:r>
          </a:p>
        </p:txBody>
      </p:sp>
      <p:pic>
        <p:nvPicPr>
          <p:cNvPr id="28" name="Picture 2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07504" y="188640"/>
            <a:ext cx="828470" cy="294205"/>
          </a:xfrm>
          <a:prstGeom prst="rect">
            <a:avLst/>
          </a:prstGeom>
          <a:solidFill>
            <a:scrgbClr r="0" g="0" b="0">
              <a:alpha val="0"/>
            </a:scrgbClr>
          </a:solidFill>
        </p:spPr>
      </p:pic>
    </p:spTree>
    <p:extLst>
      <p:ext uri="{BB962C8B-B14F-4D97-AF65-F5344CB8AC3E}">
        <p14:creationId xmlns:p14="http://schemas.microsoft.com/office/powerpoint/2010/main" val="38583269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77500" lnSpcReduction="20000"/>
          </a:bodyPr>
          <a:lstStyle/>
          <a:p>
            <a:pPr marL="0" indent="0" eaLnBrk="1" fontAlgn="auto" hangingPunct="1">
              <a:spcAft>
                <a:spcPts val="0"/>
              </a:spcAft>
              <a:buNone/>
              <a:defRPr/>
            </a:pPr>
            <a:r>
              <a:rPr lang="en-GB" dirty="0" smtClean="0"/>
              <a:t>Evidence from successful schools:</a:t>
            </a:r>
          </a:p>
          <a:p>
            <a:pPr eaLnBrk="1" fontAlgn="auto" hangingPunct="1">
              <a:spcAft>
                <a:spcPts val="0"/>
              </a:spcAft>
              <a:buFont typeface="Arial" pitchFamily="34" charset="0"/>
              <a:buChar char="•"/>
              <a:defRPr/>
            </a:pPr>
            <a:r>
              <a:rPr lang="en-GB" dirty="0" smtClean="0"/>
              <a:t>Pupil </a:t>
            </a:r>
            <a:r>
              <a:rPr lang="en-GB" dirty="0"/>
              <a:t>collaboration and discussion of work</a:t>
            </a:r>
          </a:p>
          <a:p>
            <a:pPr eaLnBrk="1" fontAlgn="auto" hangingPunct="1">
              <a:spcAft>
                <a:spcPts val="0"/>
              </a:spcAft>
              <a:buFont typeface="Arial" pitchFamily="34" charset="0"/>
              <a:buChar char="•"/>
              <a:defRPr/>
            </a:pPr>
            <a:r>
              <a:rPr lang="en-GB" dirty="0"/>
              <a:t>Mixture of group tasks, exploratory activities and independent tasks</a:t>
            </a:r>
          </a:p>
          <a:p>
            <a:pPr eaLnBrk="1" fontAlgn="auto" hangingPunct="1">
              <a:spcAft>
                <a:spcPts val="0"/>
              </a:spcAft>
              <a:buFont typeface="Arial" pitchFamily="34" charset="0"/>
              <a:buChar char="•"/>
              <a:defRPr/>
            </a:pPr>
            <a:r>
              <a:rPr lang="en-GB" dirty="0"/>
              <a:t>Focus on concepts, not on teaching rules</a:t>
            </a:r>
          </a:p>
          <a:p>
            <a:pPr eaLnBrk="1" fontAlgn="auto" hangingPunct="1">
              <a:spcAft>
                <a:spcPts val="0"/>
              </a:spcAft>
              <a:buFont typeface="Arial" pitchFamily="34" charset="0"/>
              <a:buChar char="•"/>
              <a:defRPr/>
            </a:pPr>
            <a:r>
              <a:rPr lang="en-GB" dirty="0"/>
              <a:t>All pupils tackled a wide variety of problems</a:t>
            </a:r>
          </a:p>
          <a:p>
            <a:pPr eaLnBrk="1" fontAlgn="auto" hangingPunct="1">
              <a:spcAft>
                <a:spcPts val="0"/>
              </a:spcAft>
              <a:buFont typeface="Arial" pitchFamily="34" charset="0"/>
              <a:buChar char="•"/>
              <a:defRPr/>
            </a:pPr>
            <a:r>
              <a:rPr lang="en-GB" dirty="0"/>
              <a:t>Use of hands on resources and visual images</a:t>
            </a:r>
          </a:p>
          <a:p>
            <a:pPr eaLnBrk="1" fontAlgn="auto" hangingPunct="1">
              <a:spcAft>
                <a:spcPts val="0"/>
              </a:spcAft>
              <a:buFont typeface="Arial" pitchFamily="34" charset="0"/>
              <a:buChar char="•"/>
              <a:defRPr/>
            </a:pPr>
            <a:r>
              <a:rPr lang="en-GB" dirty="0"/>
              <a:t>Consistent approaches and use of visual images and models</a:t>
            </a:r>
          </a:p>
          <a:p>
            <a:pPr eaLnBrk="1" fontAlgn="auto" hangingPunct="1">
              <a:spcAft>
                <a:spcPts val="0"/>
              </a:spcAft>
              <a:buFont typeface="Arial" pitchFamily="34" charset="0"/>
              <a:buChar char="•"/>
              <a:defRPr/>
            </a:pPr>
            <a:r>
              <a:rPr lang="en-GB" dirty="0"/>
              <a:t>Importance of good teacher subject-knowledge and subject-specific skills</a:t>
            </a:r>
          </a:p>
          <a:p>
            <a:pPr eaLnBrk="1" fontAlgn="auto" hangingPunct="1">
              <a:spcAft>
                <a:spcPts val="0"/>
              </a:spcAft>
              <a:buFont typeface="Arial" pitchFamily="34" charset="0"/>
              <a:buChar char="•"/>
              <a:defRPr/>
            </a:pPr>
            <a:r>
              <a:rPr lang="en-GB" dirty="0"/>
              <a:t>Collaborative discussion of tasks amongst teachers</a:t>
            </a:r>
          </a:p>
          <a:p>
            <a:pPr eaLnBrk="1" fontAlgn="auto" hangingPunct="1">
              <a:spcAft>
                <a:spcPts val="0"/>
              </a:spcAft>
              <a:buFont typeface="Arial"/>
              <a:buChar char="•"/>
              <a:defRPr/>
            </a:pPr>
            <a:endParaRPr lang="en-GB" dirty="0"/>
          </a:p>
        </p:txBody>
      </p:sp>
      <p:sp>
        <p:nvSpPr>
          <p:cNvPr id="5" name="Title 4"/>
          <p:cNvSpPr>
            <a:spLocks noGrp="1"/>
          </p:cNvSpPr>
          <p:nvPr>
            <p:ph type="title"/>
          </p:nvPr>
        </p:nvSpPr>
        <p:spPr/>
        <p:txBody>
          <a:bodyPr>
            <a:normAutofit/>
          </a:bodyPr>
          <a:lstStyle/>
          <a:p>
            <a:r>
              <a:rPr lang="en-GB" sz="4000" b="1" dirty="0" smtClean="0">
                <a:latin typeface="Georgia"/>
                <a:cs typeface="Georgia"/>
              </a:rPr>
              <a:t>What would </a:t>
            </a:r>
            <a:r>
              <a:rPr lang="en-GB" sz="4000" b="1" dirty="0" err="1" smtClean="0">
                <a:latin typeface="Georgia"/>
                <a:cs typeface="Georgia"/>
              </a:rPr>
              <a:t>OfSTED</a:t>
            </a:r>
            <a:r>
              <a:rPr lang="en-GB" sz="4000" b="1" dirty="0" smtClean="0">
                <a:latin typeface="Georgia"/>
                <a:cs typeface="Georgia"/>
              </a:rPr>
              <a:t> think?</a:t>
            </a:r>
            <a:endParaRPr lang="en-GB" sz="4000" b="1" dirty="0"/>
          </a:p>
        </p:txBody>
      </p:sp>
    </p:spTree>
    <p:extLst>
      <p:ext uri="{BB962C8B-B14F-4D97-AF65-F5344CB8AC3E}">
        <p14:creationId xmlns:p14="http://schemas.microsoft.com/office/powerpoint/2010/main" val="168863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l="27114" t="18703" r="4227" b="27157"/>
          <a:stretch/>
        </p:blipFill>
        <p:spPr>
          <a:xfrm>
            <a:off x="429393" y="274638"/>
            <a:ext cx="8499473" cy="5026570"/>
          </a:xfrm>
          <a:prstGeom prst="rect">
            <a:avLst/>
          </a:prstGeom>
        </p:spPr>
      </p:pic>
    </p:spTree>
    <p:extLst>
      <p:ext uri="{BB962C8B-B14F-4D97-AF65-F5344CB8AC3E}">
        <p14:creationId xmlns:p14="http://schemas.microsoft.com/office/powerpoint/2010/main" val="4057863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26375" t="9843" r="3489" b="29552"/>
          <a:stretch/>
        </p:blipFill>
        <p:spPr>
          <a:xfrm>
            <a:off x="251520" y="251024"/>
            <a:ext cx="8712968" cy="5646708"/>
          </a:xfrm>
          <a:prstGeom prst="rect">
            <a:avLst/>
          </a:prstGeom>
        </p:spPr>
      </p:pic>
    </p:spTree>
    <p:extLst>
      <p:ext uri="{BB962C8B-B14F-4D97-AF65-F5344CB8AC3E}">
        <p14:creationId xmlns:p14="http://schemas.microsoft.com/office/powerpoint/2010/main" val="2595924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title"/>
          </p:nvPr>
        </p:nvSpPr>
        <p:spPr/>
        <p:txBody>
          <a:bodyPr>
            <a:normAutofit/>
          </a:bodyPr>
          <a:lstStyle/>
          <a:p>
            <a:r>
              <a:rPr lang="en-GB" sz="4000" b="1" dirty="0" smtClean="0"/>
              <a:t>Do the maths – true or false?</a:t>
            </a:r>
            <a:endParaRPr lang="en-GB" sz="4000" b="1" dirty="0"/>
          </a:p>
        </p:txBody>
      </p:sp>
      <p:sp>
        <p:nvSpPr>
          <p:cNvPr id="33" name="Content Placeholder 32"/>
          <p:cNvSpPr>
            <a:spLocks noGrp="1"/>
          </p:cNvSpPr>
          <p:nvPr>
            <p:ph idx="1"/>
          </p:nvPr>
        </p:nvSpPr>
        <p:spPr>
          <a:xfrm>
            <a:off x="446297" y="1417638"/>
            <a:ext cx="8229600" cy="4525963"/>
          </a:xfrm>
        </p:spPr>
        <p:txBody>
          <a:bodyPr>
            <a:normAutofit fontScale="92500" lnSpcReduction="10000"/>
          </a:bodyPr>
          <a:lstStyle/>
          <a:p>
            <a:pPr marL="0" indent="0" algn="ctr">
              <a:buNone/>
            </a:pPr>
            <a:r>
              <a:rPr lang="en-GB" dirty="0" smtClean="0"/>
              <a:t>Even + Even = Even</a:t>
            </a:r>
          </a:p>
          <a:p>
            <a:pPr marL="0" indent="0" algn="ctr">
              <a:buNone/>
            </a:pPr>
            <a:r>
              <a:rPr lang="en-GB" dirty="0"/>
              <a:t>Even + </a:t>
            </a:r>
            <a:r>
              <a:rPr lang="en-GB" dirty="0" smtClean="0"/>
              <a:t>Odd </a:t>
            </a:r>
            <a:r>
              <a:rPr lang="en-GB" dirty="0"/>
              <a:t>= </a:t>
            </a:r>
            <a:r>
              <a:rPr lang="en-GB" dirty="0" smtClean="0"/>
              <a:t>Even</a:t>
            </a:r>
          </a:p>
          <a:p>
            <a:pPr marL="0" indent="0" algn="ctr">
              <a:buNone/>
            </a:pPr>
            <a:r>
              <a:rPr lang="en-GB" dirty="0" smtClean="0"/>
              <a:t>Odd + Odd = Even</a:t>
            </a:r>
            <a:endParaRPr lang="en-GB" dirty="0"/>
          </a:p>
          <a:p>
            <a:pPr marL="0" indent="0" algn="ctr">
              <a:buNone/>
            </a:pPr>
            <a:endParaRPr lang="en-GB" dirty="0" smtClean="0"/>
          </a:p>
          <a:p>
            <a:r>
              <a:rPr lang="en-GB" dirty="0" smtClean="0"/>
              <a:t>Can you explain why?  </a:t>
            </a:r>
          </a:p>
          <a:p>
            <a:endParaRPr lang="en-GB" dirty="0"/>
          </a:p>
          <a:p>
            <a:r>
              <a:rPr lang="en-GB" dirty="0" smtClean="0"/>
              <a:t>Can you </a:t>
            </a:r>
            <a:r>
              <a:rPr lang="en-GB" b="1" dirty="0" smtClean="0"/>
              <a:t>prove</a:t>
            </a:r>
            <a:r>
              <a:rPr lang="en-GB" dirty="0" smtClean="0"/>
              <a:t> why…</a:t>
            </a:r>
          </a:p>
          <a:p>
            <a:pPr lvl="1"/>
            <a:r>
              <a:rPr lang="en-GB" dirty="0" smtClean="0"/>
              <a:t>Using algebra?</a:t>
            </a:r>
          </a:p>
          <a:p>
            <a:pPr lvl="1"/>
            <a:r>
              <a:rPr lang="en-GB" dirty="0" smtClean="0"/>
              <a:t>Without using algebra?</a:t>
            </a:r>
          </a:p>
          <a:p>
            <a:endParaRPr lang="en-GB" dirty="0"/>
          </a:p>
          <a:p>
            <a:endParaRPr lang="en-GB" dirty="0"/>
          </a:p>
          <a:p>
            <a:endParaRPr lang="en-GB" dirty="0"/>
          </a:p>
        </p:txBody>
      </p:sp>
    </p:spTree>
    <p:extLst>
      <p:ext uri="{BB962C8B-B14F-4D97-AF65-F5344CB8AC3E}">
        <p14:creationId xmlns:p14="http://schemas.microsoft.com/office/powerpoint/2010/main" val="1830849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200" y="274638"/>
            <a:ext cx="8229600" cy="1143000"/>
          </a:xfrm>
          <a:prstGeom prst="rect">
            <a:avLst/>
          </a:prstGeom>
          <a:solidFill>
            <a:schemeClr val="bg1">
              <a:alpha val="5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smtClean="0">
                <a:ln>
                  <a:noFill/>
                </a:ln>
                <a:solidFill>
                  <a:schemeClr val="tx1"/>
                </a:solidFill>
                <a:effectLst/>
                <a:uLnTx/>
                <a:uFillTx/>
                <a:latin typeface="Georgia" panose="02040502050405020303" pitchFamily="18" charset="0"/>
                <a:ea typeface="+mj-ea"/>
                <a:cs typeface="+mj-cs"/>
              </a:rPr>
              <a:t>Our approach</a:t>
            </a:r>
          </a:p>
        </p:txBody>
      </p:sp>
      <p:sp>
        <p:nvSpPr>
          <p:cNvPr id="15" name="Isosceles Triangle 14"/>
          <p:cNvSpPr/>
          <p:nvPr/>
        </p:nvSpPr>
        <p:spPr>
          <a:xfrm>
            <a:off x="3419872" y="1417638"/>
            <a:ext cx="2520280" cy="2207416"/>
          </a:xfrm>
          <a:prstGeom prst="triangle">
            <a:avLst/>
          </a:pr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tx1"/>
              </a:solidFill>
            </a:endParaRPr>
          </a:p>
        </p:txBody>
      </p:sp>
      <p:sp>
        <p:nvSpPr>
          <p:cNvPr id="16" name="Isosceles Triangle 15"/>
          <p:cNvSpPr/>
          <p:nvPr/>
        </p:nvSpPr>
        <p:spPr>
          <a:xfrm flipV="1">
            <a:off x="3419872" y="3721894"/>
            <a:ext cx="2520280" cy="2207416"/>
          </a:xfrm>
          <a:prstGeom prst="triangle">
            <a:avLst/>
          </a:prstGeom>
          <a:solidFill>
            <a:schemeClr val="accent2">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7" name="Isosceles Triangle 16"/>
          <p:cNvSpPr/>
          <p:nvPr/>
        </p:nvSpPr>
        <p:spPr>
          <a:xfrm>
            <a:off x="2051720" y="3721894"/>
            <a:ext cx="2520280" cy="2207416"/>
          </a:xfrm>
          <a:prstGeom prst="triangle">
            <a:avLst/>
          </a:pr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tx1"/>
              </a:solidFill>
            </a:endParaRPr>
          </a:p>
        </p:txBody>
      </p:sp>
      <p:sp>
        <p:nvSpPr>
          <p:cNvPr id="18" name="Isosceles Triangle 17"/>
          <p:cNvSpPr/>
          <p:nvPr/>
        </p:nvSpPr>
        <p:spPr>
          <a:xfrm>
            <a:off x="4751185" y="3721894"/>
            <a:ext cx="2520280" cy="2207416"/>
          </a:xfrm>
          <a:prstGeom prst="triangle">
            <a:avLst/>
          </a:pr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9" name="TextBox 7"/>
          <p:cNvSpPr txBox="1"/>
          <p:nvPr/>
        </p:nvSpPr>
        <p:spPr>
          <a:xfrm>
            <a:off x="5039217" y="5085184"/>
            <a:ext cx="194421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latin typeface="Georgia" panose="02040502050405020303" pitchFamily="18" charset="0"/>
              </a:rPr>
              <a:t>Language and communication</a:t>
            </a:r>
            <a:endParaRPr lang="en-GB" dirty="0">
              <a:latin typeface="Georgia" panose="02040502050405020303" pitchFamily="18" charset="0"/>
            </a:endParaRPr>
          </a:p>
        </p:txBody>
      </p:sp>
      <p:sp>
        <p:nvSpPr>
          <p:cNvPr id="20" name="TextBox 8"/>
          <p:cNvSpPr txBox="1"/>
          <p:nvPr/>
        </p:nvSpPr>
        <p:spPr>
          <a:xfrm>
            <a:off x="2419955" y="5081843"/>
            <a:ext cx="1728191"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latin typeface="Georgia" panose="02040502050405020303" pitchFamily="18" charset="0"/>
              </a:rPr>
              <a:t>Mathematical thinking</a:t>
            </a:r>
            <a:endParaRPr lang="en-GB" dirty="0">
              <a:latin typeface="Georgia" panose="02040502050405020303" pitchFamily="18" charset="0"/>
            </a:endParaRPr>
          </a:p>
        </p:txBody>
      </p:sp>
      <p:sp>
        <p:nvSpPr>
          <p:cNvPr id="21" name="TextBox 9"/>
          <p:cNvSpPr txBox="1"/>
          <p:nvPr/>
        </p:nvSpPr>
        <p:spPr>
          <a:xfrm>
            <a:off x="3779912" y="2569766"/>
            <a:ext cx="1728191"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latin typeface="Georgia" panose="02040502050405020303" pitchFamily="18" charset="0"/>
              </a:rPr>
              <a:t>Conceptual understanding</a:t>
            </a:r>
            <a:endParaRPr lang="en-GB" dirty="0">
              <a:latin typeface="Georgia" panose="02040502050405020303" pitchFamily="18" charset="0"/>
            </a:endParaRPr>
          </a:p>
        </p:txBody>
      </p:sp>
      <p:sp>
        <p:nvSpPr>
          <p:cNvPr id="22" name="TextBox 10"/>
          <p:cNvSpPr txBox="1"/>
          <p:nvPr/>
        </p:nvSpPr>
        <p:spPr>
          <a:xfrm>
            <a:off x="3851920" y="4081934"/>
            <a:ext cx="1728191"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smtClean="0">
                <a:latin typeface="Georgia" panose="02040502050405020303" pitchFamily="18" charset="0"/>
              </a:rPr>
              <a:t>Mathematical </a:t>
            </a:r>
          </a:p>
          <a:p>
            <a:pPr algn="ctr"/>
            <a:r>
              <a:rPr lang="en-GB" dirty="0">
                <a:latin typeface="Georgia" panose="02040502050405020303" pitchFamily="18" charset="0"/>
              </a:rPr>
              <a:t>p</a:t>
            </a:r>
            <a:r>
              <a:rPr lang="en-GB" dirty="0" smtClean="0">
                <a:latin typeface="Georgia" panose="02040502050405020303" pitchFamily="18" charset="0"/>
              </a:rPr>
              <a:t>roblem</a:t>
            </a:r>
          </a:p>
          <a:p>
            <a:pPr algn="ctr"/>
            <a:r>
              <a:rPr lang="en-GB" dirty="0" smtClean="0">
                <a:latin typeface="Georgia" panose="02040502050405020303" pitchFamily="18" charset="0"/>
              </a:rPr>
              <a:t>solving</a:t>
            </a:r>
            <a:endParaRPr lang="en-GB" dirty="0">
              <a:latin typeface="Georgia" panose="02040502050405020303" pitchFamily="18" charset="0"/>
            </a:endParaRPr>
          </a:p>
        </p:txBody>
      </p:sp>
    </p:spTree>
    <p:extLst>
      <p:ext uri="{BB962C8B-B14F-4D97-AF65-F5344CB8AC3E}">
        <p14:creationId xmlns:p14="http://schemas.microsoft.com/office/powerpoint/2010/main" val="2732294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4000" b="1" dirty="0" smtClean="0"/>
              <a:t>NC 2014</a:t>
            </a:r>
            <a:endParaRPr lang="en-GB" sz="4000" b="1" dirty="0"/>
          </a:p>
        </p:txBody>
      </p:sp>
      <p:sp>
        <p:nvSpPr>
          <p:cNvPr id="5" name="Content Placeholder 4"/>
          <p:cNvSpPr>
            <a:spLocks noGrp="1"/>
          </p:cNvSpPr>
          <p:nvPr>
            <p:ph idx="1"/>
          </p:nvPr>
        </p:nvSpPr>
        <p:spPr/>
        <p:txBody>
          <a:bodyPr>
            <a:normAutofit fontScale="92500" lnSpcReduction="20000"/>
          </a:bodyPr>
          <a:lstStyle/>
          <a:p>
            <a:pPr marL="0" indent="0">
              <a:buNone/>
            </a:pPr>
            <a:r>
              <a:rPr lang="en-GB" dirty="0" smtClean="0"/>
              <a:t>“Decisions </a:t>
            </a:r>
            <a:r>
              <a:rPr lang="en-GB" dirty="0"/>
              <a:t>about progression should be based on the security of pupils’ understanding and </a:t>
            </a:r>
            <a:r>
              <a:rPr lang="en-GB" dirty="0" smtClean="0"/>
              <a:t>their </a:t>
            </a:r>
            <a:r>
              <a:rPr lang="en-GB" dirty="0"/>
              <a:t>readiness to progress to the next stage. </a:t>
            </a:r>
            <a:r>
              <a:rPr lang="en-GB" b="1" dirty="0"/>
              <a:t>Pupils who grasp concepts rapidly should be </a:t>
            </a:r>
            <a:r>
              <a:rPr lang="en-GB" b="1" dirty="0" smtClean="0"/>
              <a:t>challenged </a:t>
            </a:r>
            <a:r>
              <a:rPr lang="en-GB" b="1" dirty="0"/>
              <a:t>through being offered rich and sophisticated problems before any acceleration </a:t>
            </a:r>
            <a:r>
              <a:rPr lang="en-GB" b="1" dirty="0" smtClean="0"/>
              <a:t>through </a:t>
            </a:r>
            <a:r>
              <a:rPr lang="en-GB" b="1" dirty="0"/>
              <a:t>new content in preparation for key stage 4. </a:t>
            </a:r>
            <a:r>
              <a:rPr lang="en-GB" dirty="0"/>
              <a:t>Those who are not sufficiently fluent </a:t>
            </a:r>
            <a:r>
              <a:rPr lang="en-GB" dirty="0" smtClean="0"/>
              <a:t>should </a:t>
            </a:r>
            <a:r>
              <a:rPr lang="en-GB" dirty="0"/>
              <a:t>consolidate their understanding, including through additional practice, before </a:t>
            </a:r>
            <a:r>
              <a:rPr lang="en-GB" dirty="0" smtClean="0"/>
              <a:t>moving on” </a:t>
            </a:r>
            <a:endParaRPr lang="en-GB" dirty="0"/>
          </a:p>
          <a:p>
            <a:pPr marL="0" indent="0">
              <a:buNone/>
            </a:pPr>
            <a:endParaRPr lang="en-GB" dirty="0"/>
          </a:p>
        </p:txBody>
      </p:sp>
    </p:spTree>
    <p:extLst>
      <p:ext uri="{BB962C8B-B14F-4D97-AF65-F5344CB8AC3E}">
        <p14:creationId xmlns:p14="http://schemas.microsoft.com/office/powerpoint/2010/main" val="120801701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484784"/>
            <a:ext cx="8229600" cy="4248472"/>
          </a:xfrm>
        </p:spPr>
        <p:txBody>
          <a:bodyPr>
            <a:normAutofit/>
          </a:bodyPr>
          <a:lstStyle/>
          <a:p>
            <a:r>
              <a:rPr lang="en-GB" sz="2800" dirty="0" smtClean="0">
                <a:latin typeface="Georgia"/>
                <a:cs typeface="Georgia"/>
              </a:rPr>
              <a:t>Fewer topics in greater depth </a:t>
            </a:r>
          </a:p>
          <a:p>
            <a:pPr>
              <a:buNone/>
            </a:pPr>
            <a:endParaRPr lang="en-GB" sz="2800" dirty="0" smtClean="0">
              <a:latin typeface="Georgia"/>
              <a:cs typeface="Georgia"/>
            </a:endParaRPr>
          </a:p>
          <a:p>
            <a:r>
              <a:rPr lang="en-GB" sz="2800" dirty="0" smtClean="0">
                <a:latin typeface="Georgia"/>
                <a:cs typeface="Georgia"/>
              </a:rPr>
              <a:t>Mastery for all pupils</a:t>
            </a:r>
          </a:p>
          <a:p>
            <a:pPr>
              <a:buNone/>
            </a:pPr>
            <a:r>
              <a:rPr lang="en-GB" sz="2800" dirty="0" smtClean="0">
                <a:latin typeface="Georgia"/>
                <a:cs typeface="Georgia"/>
              </a:rPr>
              <a:t>	</a:t>
            </a:r>
            <a:endParaRPr lang="en-GB" sz="2800" i="1" dirty="0" smtClean="0">
              <a:latin typeface="Georgia"/>
              <a:cs typeface="Georgia"/>
            </a:endParaRPr>
          </a:p>
          <a:p>
            <a:r>
              <a:rPr lang="en-GB" sz="2800" dirty="0" smtClean="0">
                <a:latin typeface="Georgia"/>
                <a:cs typeface="Georgia"/>
              </a:rPr>
              <a:t>Number sense and place value come first</a:t>
            </a:r>
          </a:p>
          <a:p>
            <a:pPr>
              <a:buNone/>
            </a:pPr>
            <a:r>
              <a:rPr lang="en-GB" sz="2800" dirty="0" smtClean="0">
                <a:latin typeface="Georgia"/>
                <a:cs typeface="Georgia"/>
              </a:rPr>
              <a:t>	</a:t>
            </a:r>
          </a:p>
          <a:p>
            <a:r>
              <a:rPr lang="en-GB" sz="2800" dirty="0" smtClean="0">
                <a:latin typeface="Georgia"/>
                <a:cs typeface="Georgia"/>
              </a:rPr>
              <a:t>Problem solving is central </a:t>
            </a:r>
          </a:p>
          <a:p>
            <a:pPr>
              <a:buNone/>
            </a:pPr>
            <a:endParaRPr lang="en-GB" sz="2800" dirty="0" smtClean="0">
              <a:latin typeface="Georgia"/>
              <a:cs typeface="Georgia"/>
            </a:endParaRPr>
          </a:p>
        </p:txBody>
      </p:sp>
      <p:sp>
        <p:nvSpPr>
          <p:cNvPr id="12" name="Title 11"/>
          <p:cNvSpPr>
            <a:spLocks noGrp="1"/>
          </p:cNvSpPr>
          <p:nvPr>
            <p:ph type="title"/>
          </p:nvPr>
        </p:nvSpPr>
        <p:spPr>
          <a:xfrm>
            <a:off x="446297" y="260648"/>
            <a:ext cx="8229600" cy="1143000"/>
          </a:xfrm>
        </p:spPr>
        <p:txBody>
          <a:bodyPr>
            <a:normAutofit/>
          </a:bodyPr>
          <a:lstStyle/>
          <a:p>
            <a:r>
              <a:rPr lang="en-GB" sz="4000" b="1" dirty="0">
                <a:latin typeface="Georgia"/>
                <a:cs typeface="Georgia"/>
              </a:rPr>
              <a:t>Curricular </a:t>
            </a:r>
            <a:r>
              <a:rPr lang="en-GB" sz="4000" b="1" dirty="0" smtClean="0">
                <a:latin typeface="Georgia"/>
                <a:cs typeface="Georgia"/>
              </a:rPr>
              <a:t>principles</a:t>
            </a:r>
            <a:endParaRPr lang="en-GB" sz="4000" b="1" dirty="0">
              <a:latin typeface="Georgia"/>
              <a:cs typeface="Georgia"/>
            </a:endParaRPr>
          </a:p>
        </p:txBody>
      </p:sp>
    </p:spTree>
    <p:extLst>
      <p:ext uri="{BB962C8B-B14F-4D97-AF65-F5344CB8AC3E}">
        <p14:creationId xmlns:p14="http://schemas.microsoft.com/office/powerpoint/2010/main" val="2362636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145" y="188640"/>
            <a:ext cx="8869736" cy="707886"/>
          </a:xfrm>
          <a:prstGeom prst="rect">
            <a:avLst/>
          </a:prstGeom>
        </p:spPr>
        <p:txBody>
          <a:bodyPr wrap="none">
            <a:spAutoFit/>
          </a:bodyPr>
          <a:lstStyle/>
          <a:p>
            <a:pPr algn="ctr"/>
            <a:r>
              <a:rPr lang="en-GB" sz="4000" b="1" dirty="0" smtClean="0">
                <a:latin typeface="Georgia" panose="02040502050405020303" pitchFamily="18" charset="0"/>
                <a:ea typeface="Calibri"/>
                <a:cs typeface="Times New Roman"/>
              </a:rPr>
              <a:t>Y7 </a:t>
            </a:r>
            <a:r>
              <a:rPr lang="en-GB" sz="4000" b="1" dirty="0" smtClean="0">
                <a:latin typeface="Georgia" panose="02040502050405020303" pitchFamily="18" charset="0"/>
                <a:cs typeface="Times New Roman"/>
              </a:rPr>
              <a:t>differentiation through depth</a:t>
            </a:r>
            <a:endParaRPr lang="en-GB" sz="4000" b="1" dirty="0">
              <a:latin typeface="Georgia" panose="02040502050405020303" pitchFamily="18" charset="0"/>
            </a:endParaRPr>
          </a:p>
        </p:txBody>
      </p:sp>
      <p:pic>
        <p:nvPicPr>
          <p:cNvPr id="30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 y="1196752"/>
            <a:ext cx="9139776" cy="4679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4830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12"/>
          <p:cNvSpPr/>
          <p:nvPr/>
        </p:nvSpPr>
        <p:spPr>
          <a:xfrm>
            <a:off x="3636849" y="1108234"/>
            <a:ext cx="2087562" cy="1800225"/>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1200" b="1">
              <a:solidFill>
                <a:schemeClr val="tx1"/>
              </a:solidFill>
              <a:latin typeface="Georgia" panose="02040502050405020303" pitchFamily="18" charset="0"/>
            </a:endParaRPr>
          </a:p>
        </p:txBody>
      </p:sp>
      <p:sp>
        <p:nvSpPr>
          <p:cNvPr id="14" name="Isosceles Triangle 13"/>
          <p:cNvSpPr/>
          <p:nvPr/>
        </p:nvSpPr>
        <p:spPr>
          <a:xfrm>
            <a:off x="4789374" y="3146584"/>
            <a:ext cx="2087562" cy="1800225"/>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1200" b="1">
              <a:solidFill>
                <a:schemeClr val="tx1"/>
              </a:solidFill>
              <a:latin typeface="Georgia" panose="02040502050405020303" pitchFamily="18" charset="0"/>
            </a:endParaRPr>
          </a:p>
        </p:txBody>
      </p:sp>
      <p:sp>
        <p:nvSpPr>
          <p:cNvPr id="15" name="Isosceles Triangle 14"/>
          <p:cNvSpPr/>
          <p:nvPr/>
        </p:nvSpPr>
        <p:spPr>
          <a:xfrm rot="10800000">
            <a:off x="3636849" y="3041809"/>
            <a:ext cx="2087562" cy="1800225"/>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1200" b="1" dirty="0">
              <a:solidFill>
                <a:schemeClr val="tx1"/>
              </a:solidFill>
              <a:latin typeface="Georgia" panose="02040502050405020303" pitchFamily="18" charset="0"/>
            </a:endParaRPr>
          </a:p>
        </p:txBody>
      </p:sp>
      <p:sp>
        <p:nvSpPr>
          <p:cNvPr id="16" name="Isosceles Triangle 15"/>
          <p:cNvSpPr/>
          <p:nvPr/>
        </p:nvSpPr>
        <p:spPr>
          <a:xfrm>
            <a:off x="2484324" y="3146584"/>
            <a:ext cx="2089150" cy="1800225"/>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sz="1200" b="1">
              <a:solidFill>
                <a:schemeClr val="tx1"/>
              </a:solidFill>
              <a:latin typeface="Georgia" panose="02040502050405020303" pitchFamily="18" charset="0"/>
            </a:endParaRPr>
          </a:p>
        </p:txBody>
      </p:sp>
      <p:sp>
        <p:nvSpPr>
          <p:cNvPr id="17" name="TextBox 22"/>
          <p:cNvSpPr txBox="1">
            <a:spLocks noChangeArrowheads="1"/>
          </p:cNvSpPr>
          <p:nvPr/>
        </p:nvSpPr>
        <p:spPr bwMode="auto">
          <a:xfrm>
            <a:off x="3835127" y="3123366"/>
            <a:ext cx="169100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800" dirty="0">
                <a:latin typeface="Georgia" panose="02040502050405020303" pitchFamily="18" charset="0"/>
              </a:rPr>
              <a:t>Mathematical problem solving</a:t>
            </a:r>
          </a:p>
        </p:txBody>
      </p:sp>
      <p:sp>
        <p:nvSpPr>
          <p:cNvPr id="18" name="TextBox 23"/>
          <p:cNvSpPr txBox="1">
            <a:spLocks noChangeArrowheads="1"/>
          </p:cNvSpPr>
          <p:nvPr/>
        </p:nvSpPr>
        <p:spPr bwMode="auto">
          <a:xfrm>
            <a:off x="3744798" y="2262128"/>
            <a:ext cx="18716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800" dirty="0">
                <a:latin typeface="Georgia" panose="02040502050405020303" pitchFamily="18" charset="0"/>
              </a:rPr>
              <a:t>Conceptual understanding</a:t>
            </a:r>
          </a:p>
        </p:txBody>
      </p:sp>
      <p:sp>
        <p:nvSpPr>
          <p:cNvPr id="19" name="TextBox 24"/>
          <p:cNvSpPr txBox="1">
            <a:spLocks noChangeArrowheads="1"/>
          </p:cNvSpPr>
          <p:nvPr/>
        </p:nvSpPr>
        <p:spPr bwMode="auto">
          <a:xfrm>
            <a:off x="4914900" y="4300478"/>
            <a:ext cx="18938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800" dirty="0">
                <a:latin typeface="Georgia" panose="02040502050405020303" pitchFamily="18" charset="0"/>
              </a:rPr>
              <a:t>Language and communication</a:t>
            </a:r>
          </a:p>
        </p:txBody>
      </p:sp>
      <p:sp>
        <p:nvSpPr>
          <p:cNvPr id="20" name="TextBox 25"/>
          <p:cNvSpPr txBox="1">
            <a:spLocks noChangeArrowheads="1"/>
          </p:cNvSpPr>
          <p:nvPr/>
        </p:nvSpPr>
        <p:spPr bwMode="auto">
          <a:xfrm>
            <a:off x="2712644" y="4343262"/>
            <a:ext cx="163251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800" dirty="0">
                <a:latin typeface="Georgia" panose="02040502050405020303" pitchFamily="18" charset="0"/>
              </a:rPr>
              <a:t>Mathematical thinking</a:t>
            </a:r>
          </a:p>
        </p:txBody>
      </p:sp>
      <p:sp>
        <p:nvSpPr>
          <p:cNvPr id="21" name="Rectangle 20"/>
          <p:cNvSpPr/>
          <p:nvPr/>
        </p:nvSpPr>
        <p:spPr>
          <a:xfrm>
            <a:off x="5974975" y="1101885"/>
            <a:ext cx="3070198" cy="243308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sz="1600" b="1" dirty="0">
                <a:solidFill>
                  <a:schemeClr val="tx1"/>
                </a:solidFill>
                <a:latin typeface="Georgia" panose="02040502050405020303" pitchFamily="18" charset="0"/>
              </a:rPr>
              <a:t>Conceptual understanding</a:t>
            </a:r>
            <a:r>
              <a:rPr lang="en-GB" sz="1600" dirty="0">
                <a:solidFill>
                  <a:schemeClr val="tx1"/>
                </a:solidFill>
                <a:latin typeface="Georgia" panose="02040502050405020303" pitchFamily="18" charset="0"/>
              </a:rPr>
              <a:t> </a:t>
            </a:r>
          </a:p>
          <a:p>
            <a:pPr fontAlgn="auto">
              <a:spcBef>
                <a:spcPts val="0"/>
              </a:spcBef>
              <a:spcAft>
                <a:spcPts val="0"/>
              </a:spcAft>
              <a:defRPr/>
            </a:pPr>
            <a:r>
              <a:rPr lang="en-GB" sz="1600" dirty="0">
                <a:solidFill>
                  <a:schemeClr val="tx1"/>
                </a:solidFill>
                <a:latin typeface="Georgia" panose="02040502050405020303" pitchFamily="18" charset="0"/>
              </a:rPr>
              <a:t>Pupils deepen their understanding by representing concepts using objects and pictures, making connections between different representations and thinking about what different representations stress and ignore.</a:t>
            </a:r>
          </a:p>
        </p:txBody>
      </p:sp>
      <p:sp>
        <p:nvSpPr>
          <p:cNvPr id="22" name="Rectangle 21"/>
          <p:cNvSpPr/>
          <p:nvPr/>
        </p:nvSpPr>
        <p:spPr>
          <a:xfrm>
            <a:off x="2484324" y="5013176"/>
            <a:ext cx="6589375" cy="10081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sz="1600" b="1" dirty="0">
                <a:solidFill>
                  <a:schemeClr val="tx1"/>
                </a:solidFill>
                <a:latin typeface="Georgia" panose="02040502050405020303" pitchFamily="18" charset="0"/>
              </a:rPr>
              <a:t>Language and communication </a:t>
            </a:r>
          </a:p>
          <a:p>
            <a:pPr fontAlgn="auto">
              <a:spcBef>
                <a:spcPts val="0"/>
              </a:spcBef>
              <a:spcAft>
                <a:spcPts val="0"/>
              </a:spcAft>
              <a:defRPr/>
            </a:pPr>
            <a:r>
              <a:rPr lang="en-GB" sz="1600" dirty="0">
                <a:solidFill>
                  <a:schemeClr val="tx1"/>
                </a:solidFill>
                <a:latin typeface="Georgia" panose="02040502050405020303" pitchFamily="18" charset="0"/>
              </a:rPr>
              <a:t>Pupils deepen their understanding by explaining, creating  problems, justifying and proving using mathematical language. This acts as a scaffold for their thinking deepening their understanding further.</a:t>
            </a:r>
          </a:p>
        </p:txBody>
      </p:sp>
      <p:sp>
        <p:nvSpPr>
          <p:cNvPr id="23" name="Rectangle 22"/>
          <p:cNvSpPr/>
          <p:nvPr/>
        </p:nvSpPr>
        <p:spPr>
          <a:xfrm>
            <a:off x="288742" y="1326917"/>
            <a:ext cx="2881585" cy="198302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sz="1600" b="1" dirty="0">
                <a:solidFill>
                  <a:schemeClr val="tx1"/>
                </a:solidFill>
                <a:latin typeface="Georgia" panose="02040502050405020303" pitchFamily="18" charset="0"/>
              </a:rPr>
              <a:t>Mathematical thinking </a:t>
            </a:r>
          </a:p>
          <a:p>
            <a:pPr fontAlgn="auto">
              <a:spcBef>
                <a:spcPts val="0"/>
              </a:spcBef>
              <a:spcAft>
                <a:spcPts val="0"/>
              </a:spcAft>
              <a:defRPr/>
            </a:pPr>
            <a:r>
              <a:rPr lang="en-GB" sz="1600" dirty="0">
                <a:solidFill>
                  <a:schemeClr val="tx1"/>
                </a:solidFill>
                <a:latin typeface="Georgia" panose="02040502050405020303" pitchFamily="18" charset="0"/>
              </a:rPr>
              <a:t>Pupils deepen their understanding by giving an examples, by sorting or comparing, or by looking for patterns and rules in the representations they are exploring problems with.</a:t>
            </a:r>
          </a:p>
        </p:txBody>
      </p:sp>
      <p:sp>
        <p:nvSpPr>
          <p:cNvPr id="24" name="Title 1"/>
          <p:cNvSpPr txBox="1">
            <a:spLocks/>
          </p:cNvSpPr>
          <p:nvPr/>
        </p:nvSpPr>
        <p:spPr bwMode="auto">
          <a:xfrm>
            <a:off x="685800" y="11944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buNone/>
            </a:pPr>
            <a:r>
              <a:rPr lang="en-GB" sz="4000" b="1" dirty="0">
                <a:latin typeface="Georgia" panose="02040502050405020303" pitchFamily="18" charset="0"/>
              </a:rPr>
              <a:t>Mathematics Mastery </a:t>
            </a:r>
            <a:r>
              <a:rPr lang="en-GB" sz="4000" b="1" dirty="0" smtClean="0">
                <a:latin typeface="Georgia" panose="02040502050405020303" pitchFamily="18" charset="0"/>
              </a:rPr>
              <a:t>key principles</a:t>
            </a:r>
            <a:endParaRPr lang="en-GB" altLang="en-US" sz="4000" b="1" dirty="0">
              <a:latin typeface="Georgia" panose="02040502050405020303" pitchFamily="18" charset="0"/>
            </a:endParaRPr>
          </a:p>
        </p:txBody>
      </p:sp>
    </p:spTree>
    <p:extLst>
      <p:ext uri="{BB962C8B-B14F-4D97-AF65-F5344CB8AC3E}">
        <p14:creationId xmlns:p14="http://schemas.microsoft.com/office/powerpoint/2010/main" val="9925169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486</TotalTime>
  <Words>1656</Words>
  <Application>Microsoft Office PowerPoint</Application>
  <PresentationFormat>On-screen Show (4:3)</PresentationFormat>
  <Paragraphs>188</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Georgia</vt:lpstr>
      <vt:lpstr>Times New Roman</vt:lpstr>
      <vt:lpstr>Office Theme</vt:lpstr>
      <vt:lpstr>PowerPoint Presentation</vt:lpstr>
      <vt:lpstr>PowerPoint Presentation</vt:lpstr>
      <vt:lpstr>PowerPoint Presentation</vt:lpstr>
      <vt:lpstr>Do the maths – true or false?</vt:lpstr>
      <vt:lpstr>PowerPoint Presentation</vt:lpstr>
      <vt:lpstr>NC 2014</vt:lpstr>
      <vt:lpstr>Curricular principles</vt:lpstr>
      <vt:lpstr>PowerPoint Presentation</vt:lpstr>
      <vt:lpstr>PowerPoint Presentation</vt:lpstr>
      <vt:lpstr>PowerPoint Presentation</vt:lpstr>
      <vt:lpstr>PowerPoint Presentation</vt:lpstr>
      <vt:lpstr>Do the maths!</vt:lpstr>
      <vt:lpstr>Problem solving </vt:lpstr>
      <vt:lpstr> Mastering mathematical thinking </vt:lpstr>
      <vt:lpstr>PowerPoint Presentation</vt:lpstr>
      <vt:lpstr>Challenging high attainers</vt:lpstr>
      <vt:lpstr>PowerPoint Presentation</vt:lpstr>
      <vt:lpstr>What would OfSTED think?</vt:lpstr>
    </vt:vector>
  </TitlesOfParts>
  <Company>ARK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Sahar Shillabeer</dc:creator>
  <cp:lastModifiedBy>Claire Webster</cp:lastModifiedBy>
  <cp:revision>33</cp:revision>
  <dcterms:created xsi:type="dcterms:W3CDTF">2015-02-10T10:26:45Z</dcterms:created>
  <dcterms:modified xsi:type="dcterms:W3CDTF">2017-06-21T11:04:11Z</dcterms:modified>
</cp:coreProperties>
</file>